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88" r:id="rId1"/>
  </p:sldMasterIdLst>
  <p:sldIdLst>
    <p:sldId id="256" r:id="rId2"/>
    <p:sldId id="260" r:id="rId3"/>
    <p:sldId id="257" r:id="rId4"/>
    <p:sldId id="258" r:id="rId5"/>
    <p:sldId id="259" r:id="rId6"/>
    <p:sldId id="261" r:id="rId7"/>
    <p:sldId id="262" r:id="rId8"/>
    <p:sldId id="263" r:id="rId9"/>
    <p:sldId id="264" r:id="rId10"/>
    <p:sldId id="265" r:id="rId11"/>
    <p:sldId id="272" r:id="rId12"/>
    <p:sldId id="266" r:id="rId13"/>
    <p:sldId id="267" r:id="rId14"/>
    <p:sldId id="268" r:id="rId15"/>
    <p:sldId id="269" r:id="rId16"/>
    <p:sldId id="270" r:id="rId17"/>
    <p:sldId id="27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FFAR" initials="S" lastIdx="4" clrIdx="0">
    <p:extLst>
      <p:ext uri="{19B8F6BF-5375-455C-9EA6-DF929625EA0E}">
        <p15:presenceInfo xmlns:p15="http://schemas.microsoft.com/office/powerpoint/2012/main" userId="SAFF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4" autoAdjust="0"/>
    <p:restoredTop sz="94660"/>
  </p:normalViewPr>
  <p:slideViewPr>
    <p:cSldViewPr snapToGrid="0">
      <p:cViewPr>
        <p:scale>
          <a:sx n="68" d="100"/>
          <a:sy n="68" d="100"/>
        </p:scale>
        <p:origin x="48"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89072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93491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1500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84887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7311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44922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50093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99359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49910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08856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87790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10/29/2025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67075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10/29/2025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24961397"/>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62112" y="308008"/>
            <a:ext cx="8689976" cy="2509213"/>
          </a:xfrm>
        </p:spPr>
        <p:txBody>
          <a:bodyPr>
            <a:normAutofit fontScale="90000"/>
          </a:bodyPr>
          <a:lstStyle/>
          <a:p>
            <a:r>
              <a:rPr lang="fa-IR" dirty="0" smtClean="0"/>
              <a:t>گروه آموزشی مشاوران نسل آینده </a:t>
            </a:r>
            <a:br>
              <a:rPr lang="fa-IR" dirty="0" smtClean="0"/>
            </a:br>
            <a:r>
              <a:rPr lang="fa-IR" dirty="0" smtClean="0"/>
              <a:t/>
            </a:r>
            <a:br>
              <a:rPr lang="fa-IR" dirty="0" smtClean="0"/>
            </a:br>
            <a:r>
              <a:rPr lang="fa-IR" dirty="0" smtClean="0"/>
              <a:t>تقدیم می کند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6531" y="2817221"/>
            <a:ext cx="4047309" cy="4047309"/>
          </a:xfrm>
          <a:prstGeom prst="rect">
            <a:avLst/>
          </a:prstGeom>
        </p:spPr>
      </p:pic>
    </p:spTree>
    <p:extLst>
      <p:ext uri="{BB962C8B-B14F-4D97-AF65-F5344CB8AC3E}">
        <p14:creationId xmlns:p14="http://schemas.microsoft.com/office/powerpoint/2010/main" val="4067797103"/>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83212" y="407963"/>
            <a:ext cx="10578905" cy="6161649"/>
          </a:xfrm>
        </p:spPr>
        <p:txBody>
          <a:bodyPr>
            <a:normAutofit fontScale="90000"/>
          </a:bodyPr>
          <a:lstStyle/>
          <a:p>
            <a:pPr algn="r" rtl="1">
              <a:lnSpc>
                <a:spcPct val="100000"/>
              </a:lnSpc>
            </a:pPr>
            <a:r>
              <a:rPr lang="fa-IR" sz="2700" dirty="0" smtClean="0">
                <a:solidFill>
                  <a:srgbClr val="00B0F0"/>
                </a:solidFill>
                <a:cs typeface="B Lotus" panose="00000400000000000000" pitchFamily="2" charset="-78"/>
              </a:rPr>
              <a:t>3- </a:t>
            </a:r>
            <a:r>
              <a:rPr lang="fa-IR" sz="3200" dirty="0" smtClean="0">
                <a:solidFill>
                  <a:srgbClr val="00B0F0"/>
                </a:solidFill>
                <a:cs typeface="B Lotus" panose="00000400000000000000" pitchFamily="2" charset="-78"/>
              </a:rPr>
              <a:t>تخفیف پرداخت نقدی </a:t>
            </a: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solidFill>
                  <a:srgbClr val="00B050"/>
                </a:solidFill>
                <a:cs typeface="B Lotus" panose="00000400000000000000" pitchFamily="2" charset="-78"/>
              </a:rPr>
              <a:t>4- تخفیف براساس عدم خسارت شخص ثالث </a:t>
            </a: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solidFill>
                  <a:srgbClr val="FF0000"/>
                </a:solidFill>
                <a:cs typeface="B Lotus" panose="00000400000000000000" pitchFamily="2" charset="-78"/>
              </a:rPr>
              <a:t>شرکت های بیمه برای رانندگان کم خطر این تخفیف ویژه را در نظر </a:t>
            </a:r>
            <a:r>
              <a:rPr lang="fa-IR" sz="3200" dirty="0" smtClean="0">
                <a:solidFill>
                  <a:srgbClr val="FF0000"/>
                </a:solidFill>
                <a:cs typeface="B Lotus" panose="00000400000000000000" pitchFamily="2" charset="-78"/>
              </a:rPr>
              <a:t>می گیرند</a:t>
            </a: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solidFill>
                  <a:srgbClr val="7030A0"/>
                </a:solidFill>
                <a:cs typeface="B Lotus" panose="00000400000000000000" pitchFamily="2" charset="-78"/>
              </a:rPr>
              <a:t>5- تخفیف براساس ارزش خودرو</a:t>
            </a: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solidFill>
                  <a:srgbClr val="FF0000"/>
                </a:solidFill>
                <a:cs typeface="B Lotus" panose="00000400000000000000" pitchFamily="2" charset="-78"/>
              </a:rPr>
              <a:t>6- تخفیف برای دارندگان بیمه عمر</a:t>
            </a: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solidFill>
                  <a:srgbClr val="002060"/>
                </a:solidFill>
                <a:cs typeface="B Lotus" panose="00000400000000000000" pitchFamily="2" charset="-78"/>
              </a:rPr>
              <a:t>7-  تخفیف توافقی</a:t>
            </a:r>
            <a:r>
              <a:rPr lang="fa-IR" sz="3200" dirty="0" smtClean="0"/>
              <a:t/>
            </a:r>
            <a:br>
              <a:rPr lang="fa-IR" sz="3200" dirty="0" smtClean="0"/>
            </a:br>
            <a:r>
              <a:rPr lang="fa-IR" dirty="0"/>
              <a:t> </a:t>
            </a:r>
            <a:endParaRPr lang="en-US" dirty="0"/>
          </a:p>
        </p:txBody>
      </p:sp>
    </p:spTree>
    <p:extLst>
      <p:ext uri="{BB962C8B-B14F-4D97-AF65-F5344CB8AC3E}">
        <p14:creationId xmlns:p14="http://schemas.microsoft.com/office/powerpoint/2010/main" val="58151952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4" name="Subtitle 2"/>
          <p:cNvSpPr>
            <a:spLocks noGrp="1"/>
          </p:cNvSpPr>
          <p:nvPr>
            <p:ph idx="1"/>
          </p:nvPr>
        </p:nvSpPr>
        <p:spPr>
          <a:xfrm>
            <a:off x="647114" y="636905"/>
            <a:ext cx="10871786" cy="3078390"/>
          </a:xfrm>
        </p:spPr>
        <p:txBody>
          <a:bodyPr>
            <a:normAutofit/>
          </a:bodyPr>
          <a:lstStyle/>
          <a:p>
            <a:pPr algn="r" rtl="1"/>
            <a:r>
              <a:rPr lang="fa-IR" sz="3600" dirty="0" smtClean="0">
                <a:solidFill>
                  <a:srgbClr val="FF0000"/>
                </a:solidFill>
              </a:rPr>
              <a:t>نکته </a:t>
            </a:r>
          </a:p>
          <a:p>
            <a:pPr algn="r" rtl="1">
              <a:lnSpc>
                <a:spcPct val="150000"/>
              </a:lnSpc>
            </a:pPr>
            <a:r>
              <a:rPr lang="fa-IR" sz="2400" dirty="0" smtClean="0">
                <a:cs typeface="B Lotus" panose="00000400000000000000" pitchFamily="2" charset="-78"/>
              </a:rPr>
              <a:t>طبق اصل نفع بیمه ای بیمه گذار و مالک خودرو در بیمه های بدنه باید یکسان بوده یا اعضای درجه یک </a:t>
            </a:r>
          </a:p>
          <a:p>
            <a:pPr algn="r" rtl="1">
              <a:lnSpc>
                <a:spcPct val="150000"/>
              </a:lnSpc>
            </a:pPr>
            <a:r>
              <a:rPr lang="fa-IR" sz="2400" dirty="0" smtClean="0">
                <a:cs typeface="B Lotus" panose="00000400000000000000" pitchFamily="2" charset="-78"/>
              </a:rPr>
              <a:t>خانواده باشد درصورتی که بیمه گذار  مالک خودرو یک شخص نباشد بیمه گذارتنها مالک بیمه نامه و </a:t>
            </a:r>
          </a:p>
          <a:p>
            <a:pPr algn="r" rtl="1">
              <a:lnSpc>
                <a:spcPct val="150000"/>
              </a:lnSpc>
            </a:pPr>
            <a:r>
              <a:rPr lang="fa-IR" sz="2400" dirty="0" smtClean="0">
                <a:cs typeface="B Lotus" panose="00000400000000000000" pitchFamily="2" charset="-78"/>
              </a:rPr>
              <a:t>تخفیفات آن می باشد ودر صورت خسارت مبلغ تعیین شده به حساب مالک خودرو واریز میشود .</a:t>
            </a:r>
            <a:endParaRPr lang="en-US" sz="2400" dirty="0">
              <a:cs typeface="B Lotus" panose="00000400000000000000" pitchFamily="2" charset="-78"/>
            </a:endParaRPr>
          </a:p>
        </p:txBody>
      </p:sp>
      <p:sp>
        <p:nvSpPr>
          <p:cNvPr id="5" name="Title 1"/>
          <p:cNvSpPr txBox="1">
            <a:spLocks/>
          </p:cNvSpPr>
          <p:nvPr/>
        </p:nvSpPr>
        <p:spPr>
          <a:xfrm>
            <a:off x="647114" y="3715295"/>
            <a:ext cx="10871786" cy="25870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lnSpc>
                <a:spcPct val="150000"/>
              </a:lnSpc>
            </a:pPr>
            <a:r>
              <a:rPr lang="fa-IR" sz="3600" b="1" dirty="0" smtClean="0">
                <a:solidFill>
                  <a:srgbClr val="FF0000"/>
                </a:solidFill>
              </a:rPr>
              <a:t>نکته</a:t>
            </a:r>
            <a:r>
              <a:rPr lang="fa-IR" sz="3600" b="1" dirty="0" smtClean="0"/>
              <a:t> </a:t>
            </a:r>
            <a:r>
              <a:rPr lang="fa-IR" sz="2200" dirty="0" smtClean="0">
                <a:cs typeface="B Lotus" panose="00000400000000000000" pitchFamily="2" charset="-78"/>
              </a:rPr>
              <a:t/>
            </a:r>
            <a:br>
              <a:rPr lang="fa-IR" sz="2200" dirty="0" smtClean="0">
                <a:cs typeface="B Lotus" panose="00000400000000000000" pitchFamily="2" charset="-78"/>
              </a:rPr>
            </a:br>
            <a:r>
              <a:rPr lang="fa-IR" sz="2800" dirty="0" smtClean="0">
                <a:cs typeface="B Lotus" panose="00000400000000000000" pitchFamily="2" charset="-78"/>
              </a:rPr>
              <a:t>در نظر داشته باشید که بیمه بدنه به نام شخص بوده و تخفیفات آن قابل انتفال به هرخودرویی به نام همان بیمه گذار می باشد</a:t>
            </a:r>
            <a:endParaRPr lang="en-US" sz="2800" dirty="0">
              <a:cs typeface="B Lotus" panose="00000400000000000000" pitchFamily="2" charset="-78"/>
            </a:endParaRPr>
          </a:p>
        </p:txBody>
      </p:sp>
    </p:spTree>
    <p:extLst>
      <p:ext uri="{BB962C8B-B14F-4D97-AF65-F5344CB8AC3E}">
        <p14:creationId xmlns:p14="http://schemas.microsoft.com/office/powerpoint/2010/main" val="382303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8609" y="0"/>
            <a:ext cx="10070627" cy="6858000"/>
          </a:xfrm>
        </p:spPr>
        <p:txBody>
          <a:bodyPr>
            <a:noAutofit/>
          </a:bodyPr>
          <a:lstStyle/>
          <a:p>
            <a:pPr algn="r" rtl="1">
              <a:lnSpc>
                <a:spcPct val="150000"/>
              </a:lnSpc>
            </a:pPr>
            <a:r>
              <a:rPr lang="fa-IR" sz="2800" dirty="0" smtClean="0">
                <a:solidFill>
                  <a:srgbClr val="FFFF00"/>
                </a:solidFill>
              </a:rPr>
              <a:t>شرایط استفاده از بیمه بدنه </a:t>
            </a:r>
          </a:p>
          <a:p>
            <a:pPr algn="r" rtl="1">
              <a:lnSpc>
                <a:spcPct val="150000"/>
              </a:lnSpc>
            </a:pPr>
            <a:r>
              <a:rPr lang="fa-IR" dirty="0" smtClean="0">
                <a:cs typeface="B Lotus" panose="00000400000000000000" pitchFamily="2" charset="-78"/>
              </a:rPr>
              <a:t>1- مقصر بودن بیمه گذاردر حادثه </a:t>
            </a:r>
          </a:p>
          <a:p>
            <a:pPr algn="r" rtl="1">
              <a:lnSpc>
                <a:spcPct val="150000"/>
              </a:lnSpc>
            </a:pPr>
            <a:r>
              <a:rPr lang="fa-IR" dirty="0" smtClean="0">
                <a:cs typeface="B Lotus" panose="00000400000000000000" pitchFamily="2" charset="-78"/>
              </a:rPr>
              <a:t>2- متواری شدن راننده مقصر حادثه </a:t>
            </a:r>
          </a:p>
          <a:p>
            <a:pPr algn="r" rtl="1">
              <a:lnSpc>
                <a:spcPct val="150000"/>
              </a:lnSpc>
            </a:pPr>
            <a:r>
              <a:rPr lang="fa-IR" sz="2800" dirty="0" smtClean="0">
                <a:solidFill>
                  <a:srgbClr val="FF0000"/>
                </a:solidFill>
                <a:cs typeface="B Lotus" panose="00000400000000000000" pitchFamily="2" charset="-78"/>
              </a:rPr>
              <a:t>نکته: </a:t>
            </a:r>
            <a:r>
              <a:rPr lang="fa-IR" dirty="0" smtClean="0">
                <a:cs typeface="B Lotus" panose="00000400000000000000" pitchFamily="2" charset="-78"/>
              </a:rPr>
              <a:t>حتما دراین مورد گزارش پلیس نیاز است</a:t>
            </a:r>
          </a:p>
          <a:p>
            <a:pPr algn="r" rtl="1">
              <a:lnSpc>
                <a:spcPct val="150000"/>
              </a:lnSpc>
            </a:pPr>
            <a:r>
              <a:rPr lang="fa-IR" dirty="0" smtClean="0">
                <a:cs typeface="B Lotus" panose="00000400000000000000" pitchFamily="2" charset="-78"/>
              </a:rPr>
              <a:t>3- میزان تعهد مالی بیمه نامه شخص ثالث مقصر حادثه کافی نباشد و خودرو زیان دیده متعارف باشد</a:t>
            </a:r>
          </a:p>
          <a:p>
            <a:pPr algn="r" rtl="1">
              <a:lnSpc>
                <a:spcPct val="150000"/>
              </a:lnSpc>
            </a:pPr>
            <a:r>
              <a:rPr lang="fa-IR" sz="2800" dirty="0" smtClean="0">
                <a:solidFill>
                  <a:srgbClr val="FFFF00"/>
                </a:solidFill>
                <a:cs typeface="B Lotus" panose="00000400000000000000" pitchFamily="2" charset="-78"/>
              </a:rPr>
              <a:t>تعریف خودرو متعارف : </a:t>
            </a:r>
          </a:p>
          <a:p>
            <a:pPr algn="r" rtl="1">
              <a:lnSpc>
                <a:spcPct val="150000"/>
              </a:lnSpc>
            </a:pPr>
            <a:r>
              <a:rPr lang="fa-IR" dirty="0" smtClean="0">
                <a:cs typeface="B Lotus" panose="00000400000000000000" pitchFamily="2" charset="-78"/>
              </a:rPr>
              <a:t>در کشور ما به خودرویی که ارزش آن مساوی و کمتراز نصف دیه ماه حرام باشد خودرو متعارف و در </a:t>
            </a:r>
          </a:p>
          <a:p>
            <a:pPr algn="r" rtl="1">
              <a:lnSpc>
                <a:spcPct val="150000"/>
              </a:lnSpc>
            </a:pPr>
            <a:r>
              <a:rPr lang="fa-IR" dirty="0" smtClean="0">
                <a:cs typeface="B Lotus" panose="00000400000000000000" pitchFamily="2" charset="-78"/>
              </a:rPr>
              <a:t>غیر این صورت نامتعارف گفته میشود</a:t>
            </a:r>
          </a:p>
          <a:p>
            <a:pPr algn="r" rtl="1">
              <a:lnSpc>
                <a:spcPct val="150000"/>
              </a:lnSpc>
            </a:pPr>
            <a:r>
              <a:rPr lang="fa-IR" dirty="0" smtClean="0">
                <a:cs typeface="B Lotus" panose="00000400000000000000" pitchFamily="2" charset="-78"/>
              </a:rPr>
              <a:t>لازم به ذکر است با توجه به اینکه مبلغ پرداخت شده توسط شرکت بیمه قابل ریکاوری است مبلغ</a:t>
            </a:r>
          </a:p>
          <a:p>
            <a:pPr algn="r" rtl="1">
              <a:lnSpc>
                <a:spcPct val="150000"/>
              </a:lnSpc>
            </a:pPr>
            <a:r>
              <a:rPr lang="fa-IR" dirty="0" smtClean="0">
                <a:cs typeface="B Lotus" panose="00000400000000000000" pitchFamily="2" charset="-78"/>
              </a:rPr>
              <a:t> فرانشیز 5% میباشد </a:t>
            </a:r>
            <a:endParaRPr lang="en-US" dirty="0">
              <a:cs typeface="B Lotus" panose="00000400000000000000" pitchFamily="2" charset="-78"/>
            </a:endParaRPr>
          </a:p>
        </p:txBody>
      </p:sp>
    </p:spTree>
    <p:extLst>
      <p:ext uri="{BB962C8B-B14F-4D97-AF65-F5344CB8AC3E}">
        <p14:creationId xmlns:p14="http://schemas.microsoft.com/office/powerpoint/2010/main" val="172003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arn(inVertical)">
                                      <p:cBhvr>
                                        <p:cTn id="19" dur="500"/>
                                        <p:tgtEl>
                                          <p:spTgt spid="3">
                                            <p:txEl>
                                              <p:pRg st="4" end="4"/>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arn(inVertical)">
                                      <p:cBhvr>
                                        <p:cTn id="22" dur="500"/>
                                        <p:tgtEl>
                                          <p:spTgt spid="3">
                                            <p:txEl>
                                              <p:pRg st="5" end="5"/>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arn(inVertical)">
                                      <p:cBhvr>
                                        <p:cTn id="25" dur="500"/>
                                        <p:tgtEl>
                                          <p:spTgt spid="3">
                                            <p:txEl>
                                              <p:pRg st="6" end="6"/>
                                            </p:txEl>
                                          </p:spTgt>
                                        </p:tgtEl>
                                      </p:cBhvr>
                                    </p:animEffect>
                                  </p:childTnLst>
                                </p:cTn>
                              </p:par>
                              <p:par>
                                <p:cTn id="26" presetID="16" presetClass="entr" presetSubtype="21"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arn(inVertical)">
                                      <p:cBhvr>
                                        <p:cTn id="28" dur="500"/>
                                        <p:tgtEl>
                                          <p:spTgt spid="3">
                                            <p:txEl>
                                              <p:pRg st="7" end="7"/>
                                            </p:txEl>
                                          </p:spTgt>
                                        </p:tgtEl>
                                      </p:cBhvr>
                                    </p:animEffect>
                                  </p:childTnLst>
                                </p:cTn>
                              </p:par>
                              <p:par>
                                <p:cTn id="29" presetID="16" presetClass="entr" presetSubtype="21"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barn(inVertical)">
                                      <p:cBhvr>
                                        <p:cTn id="31" dur="500"/>
                                        <p:tgtEl>
                                          <p:spTgt spid="3">
                                            <p:txEl>
                                              <p:pRg st="8" end="8"/>
                                            </p:txEl>
                                          </p:spTgt>
                                        </p:tgtEl>
                                      </p:cBhvr>
                                    </p:animEffect>
                                  </p:childTnLst>
                                </p:cTn>
                              </p:par>
                              <p:par>
                                <p:cTn id="32" presetID="16" presetClass="entr" presetSubtype="21"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barn(inVertical)">
                                      <p:cBhvr>
                                        <p:cTn id="3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235" y="130516"/>
            <a:ext cx="11183814" cy="1951501"/>
          </a:xfrm>
        </p:spPr>
        <p:txBody>
          <a:bodyPr>
            <a:normAutofit fontScale="90000"/>
          </a:bodyPr>
          <a:lstStyle/>
          <a:p>
            <a:pPr algn="r" rtl="1">
              <a:lnSpc>
                <a:spcPct val="150000"/>
              </a:lnSpc>
            </a:pPr>
            <a:r>
              <a:rPr lang="fa-IR" sz="4000" dirty="0" smtClean="0">
                <a:cs typeface="B Mitra" panose="00000400000000000000" pitchFamily="2" charset="-78"/>
              </a:rPr>
              <a:t>نکته</a:t>
            </a:r>
            <a:r>
              <a:rPr lang="fa-IR" dirty="0" smtClean="0"/>
              <a:t/>
            </a:r>
            <a:br>
              <a:rPr lang="fa-IR" dirty="0" smtClean="0"/>
            </a:br>
            <a:r>
              <a:rPr lang="fa-IR" sz="2700" dirty="0" smtClean="0">
                <a:solidFill>
                  <a:srgbClr val="FF0000"/>
                </a:solidFill>
                <a:cs typeface="B Lotus" panose="00000400000000000000" pitchFamily="2" charset="-78"/>
              </a:rPr>
              <a:t>اصل جانشینی </a:t>
            </a:r>
            <a:r>
              <a:rPr lang="fa-IR" sz="2400" dirty="0" smtClean="0">
                <a:cs typeface="B Lotus" panose="00000400000000000000" pitchFamily="2" charset="-78"/>
              </a:rPr>
              <a:t>یکی از اصول مهم در بیمه می باشد  به بیمه گر این حق را اعطا نموده تا پس </a:t>
            </a:r>
            <a:r>
              <a:rPr lang="fa-IR" sz="2400" dirty="0" smtClean="0">
                <a:cs typeface="B Lotus" panose="00000400000000000000" pitchFamily="2" charset="-78"/>
              </a:rPr>
              <a:t>ازپرداخت </a:t>
            </a:r>
            <a:r>
              <a:rPr lang="fa-IR" sz="2400" dirty="0" smtClean="0">
                <a:cs typeface="B Lotus" panose="00000400000000000000" pitchFamily="2" charset="-78"/>
              </a:rPr>
              <a:t>خسارت قائم مقام </a:t>
            </a:r>
            <a:r>
              <a:rPr lang="fa-IR" sz="2400" dirty="0" smtClean="0">
                <a:cs typeface="B Lotus" panose="00000400000000000000" pitchFamily="2" charset="-78"/>
              </a:rPr>
              <a:t>بیمه </a:t>
            </a:r>
            <a:r>
              <a:rPr lang="fa-IR" sz="2400" dirty="0" smtClean="0">
                <a:cs typeface="B Lotus" panose="00000400000000000000" pitchFamily="2" charset="-78"/>
              </a:rPr>
              <a:t>گذار باشد و مجاز است نسبت به ریکاوری خسارت پرداخت شده از </a:t>
            </a:r>
            <a:r>
              <a:rPr lang="fa-IR" sz="2400" dirty="0" smtClean="0">
                <a:cs typeface="B Lotus" panose="00000400000000000000" pitchFamily="2" charset="-78"/>
              </a:rPr>
              <a:t>شخص </a:t>
            </a:r>
            <a:r>
              <a:rPr lang="fa-IR" sz="2400" dirty="0" smtClean="0">
                <a:cs typeface="B Lotus" panose="00000400000000000000" pitchFamily="2" charset="-78"/>
              </a:rPr>
              <a:t>مقصر </a:t>
            </a:r>
            <a:r>
              <a:rPr lang="fa-IR" sz="2400" dirty="0" smtClean="0">
                <a:cs typeface="B Lotus" panose="00000400000000000000" pitchFamily="2" charset="-78"/>
              </a:rPr>
              <a:t>حادثه </a:t>
            </a:r>
            <a:r>
              <a:rPr lang="fa-IR" sz="2400" dirty="0" smtClean="0">
                <a:cs typeface="B Lotus" panose="00000400000000000000" pitchFamily="2" charset="-78"/>
              </a:rPr>
              <a:t>اقدام نماید </a:t>
            </a:r>
            <a:r>
              <a:rPr lang="fa-IR" sz="2400" dirty="0" smtClean="0">
                <a:cs typeface="B Lotus" panose="00000400000000000000" pitchFamily="2" charset="-78"/>
              </a:rPr>
              <a:t>. </a:t>
            </a:r>
            <a:endParaRPr lang="en-US" sz="2400" dirty="0">
              <a:cs typeface="B Lotus" panose="00000400000000000000" pitchFamily="2" charset="-78"/>
            </a:endParaRPr>
          </a:p>
        </p:txBody>
      </p:sp>
      <p:sp>
        <p:nvSpPr>
          <p:cNvPr id="3" name="Subtitle 2"/>
          <p:cNvSpPr>
            <a:spLocks noGrp="1"/>
          </p:cNvSpPr>
          <p:nvPr>
            <p:ph type="subTitle" idx="1"/>
          </p:nvPr>
        </p:nvSpPr>
        <p:spPr>
          <a:xfrm>
            <a:off x="225083" y="2518117"/>
            <a:ext cx="11422965" cy="4339883"/>
          </a:xfrm>
        </p:spPr>
        <p:txBody>
          <a:bodyPr>
            <a:normAutofit fontScale="25000" lnSpcReduction="20000"/>
          </a:bodyPr>
          <a:lstStyle/>
          <a:p>
            <a:pPr algn="r" rtl="1">
              <a:lnSpc>
                <a:spcPct val="120000"/>
              </a:lnSpc>
            </a:pPr>
            <a:r>
              <a:rPr lang="fa-IR" sz="9600" dirty="0" smtClean="0">
                <a:solidFill>
                  <a:srgbClr val="FF0000"/>
                </a:solidFill>
              </a:rPr>
              <a:t>4- هنگامی که خودروزیان دیده جزء خودرو های نامتعارف و گران قیمت جامعه باشد</a:t>
            </a:r>
          </a:p>
          <a:p>
            <a:pPr>
              <a:lnSpc>
                <a:spcPct val="120000"/>
              </a:lnSpc>
            </a:pPr>
            <a:endParaRPr lang="fa-IR" dirty="0" smtClean="0">
              <a:solidFill>
                <a:srgbClr val="FF0000"/>
              </a:solidFill>
            </a:endParaRPr>
          </a:p>
          <a:p>
            <a:pPr algn="r" rtl="1">
              <a:lnSpc>
                <a:spcPct val="120000"/>
              </a:lnSpc>
            </a:pPr>
            <a:r>
              <a:rPr lang="fa-IR" sz="9600" dirty="0" smtClean="0">
                <a:cs typeface="B Lotus" panose="00000400000000000000" pitchFamily="2" charset="-78"/>
              </a:rPr>
              <a:t>در صورتی که خودروزیان دیده غیر متعارف بوده و مقصر حادثه نباشد باید از بیمه ثالث مقصر حادثه استفاده نمود</a:t>
            </a:r>
          </a:p>
          <a:p>
            <a:pPr algn="r" rtl="1">
              <a:lnSpc>
                <a:spcPct val="120000"/>
              </a:lnSpc>
            </a:pPr>
            <a:endParaRPr lang="fa-IR" sz="9600" dirty="0" smtClean="0">
              <a:cs typeface="B Lotus" panose="00000400000000000000" pitchFamily="2" charset="-78"/>
            </a:endParaRPr>
          </a:p>
          <a:p>
            <a:pPr algn="r" rtl="1">
              <a:lnSpc>
                <a:spcPct val="120000"/>
              </a:lnSpc>
            </a:pPr>
            <a:r>
              <a:rPr lang="fa-IR" sz="9600" dirty="0" smtClean="0">
                <a:cs typeface="B Lotus" panose="00000400000000000000" pitchFamily="2" charset="-78"/>
              </a:rPr>
              <a:t>با توجه به قانون شرکت </a:t>
            </a:r>
            <a:r>
              <a:rPr lang="fa-IR" sz="9600" dirty="0" smtClean="0">
                <a:cs typeface="B Lotus" panose="00000400000000000000" pitchFamily="2" charset="-78"/>
              </a:rPr>
              <a:t>های </a:t>
            </a:r>
            <a:r>
              <a:rPr lang="fa-IR" sz="9600" dirty="0" smtClean="0">
                <a:cs typeface="B Lotus" panose="00000400000000000000" pitchFamily="2" charset="-78"/>
              </a:rPr>
              <a:t>بیمه، شخص مقصر ، میزان خسارت را متناظر با </a:t>
            </a:r>
            <a:r>
              <a:rPr lang="fa-IR" sz="9600" dirty="0" smtClean="0">
                <a:cs typeface="B Lotus" panose="00000400000000000000" pitchFamily="2" charset="-78"/>
              </a:rPr>
              <a:t>خودرو </a:t>
            </a:r>
            <a:r>
              <a:rPr lang="fa-IR" sz="9600" dirty="0" smtClean="0">
                <a:cs typeface="B Lotus" panose="00000400000000000000" pitchFamily="2" charset="-78"/>
              </a:rPr>
              <a:t>متعارف متعهد به پرداخت می </a:t>
            </a:r>
          </a:p>
          <a:p>
            <a:pPr algn="r" rtl="1">
              <a:lnSpc>
                <a:spcPct val="120000"/>
              </a:lnSpc>
            </a:pPr>
            <a:endParaRPr lang="fa-IR" sz="9600" dirty="0" smtClean="0">
              <a:cs typeface="B Lotus" panose="00000400000000000000" pitchFamily="2" charset="-78"/>
            </a:endParaRPr>
          </a:p>
          <a:p>
            <a:pPr algn="r" rtl="1">
              <a:lnSpc>
                <a:spcPct val="120000"/>
              </a:lnSpc>
            </a:pPr>
            <a:r>
              <a:rPr lang="fa-IR" sz="9600" dirty="0" smtClean="0">
                <a:cs typeface="B Lotus" panose="00000400000000000000" pitchFamily="2" charset="-78"/>
              </a:rPr>
              <a:t>باشد و میتوان مبلغی را حتی بدون شکایت از مقصر حادثه از محل بیمه بدنه تامین </a:t>
            </a:r>
            <a:r>
              <a:rPr lang="fa-IR" sz="9600" dirty="0" smtClean="0">
                <a:cs typeface="B Lotus" panose="00000400000000000000" pitchFamily="2" charset="-78"/>
              </a:rPr>
              <a:t>نمود </a:t>
            </a:r>
            <a:r>
              <a:rPr lang="fa-IR" sz="9600" dirty="0" smtClean="0">
                <a:cs typeface="B Lotus" panose="00000400000000000000" pitchFamily="2" charset="-78"/>
              </a:rPr>
              <a:t>در این موارد تخفیفات  </a:t>
            </a:r>
            <a:r>
              <a:rPr lang="fa-IR" sz="9600" dirty="0" smtClean="0">
                <a:cs typeface="B Lotus" panose="00000400000000000000" pitchFamily="2" charset="-78"/>
              </a:rPr>
              <a:t>بیمه </a:t>
            </a:r>
          </a:p>
          <a:p>
            <a:pPr algn="r" rtl="1">
              <a:lnSpc>
                <a:spcPct val="120000"/>
              </a:lnSpc>
            </a:pPr>
            <a:r>
              <a:rPr lang="fa-IR" sz="9600" dirty="0" smtClean="0">
                <a:cs typeface="B Lotus" panose="00000400000000000000" pitchFamily="2" charset="-78"/>
              </a:rPr>
              <a:t>بدنه </a:t>
            </a:r>
            <a:r>
              <a:rPr lang="fa-IR" sz="9600" dirty="0" smtClean="0">
                <a:cs typeface="B Lotus" panose="00000400000000000000" pitchFamily="2" charset="-78"/>
              </a:rPr>
              <a:t>از بین نمی رود </a:t>
            </a:r>
          </a:p>
          <a:p>
            <a:pPr algn="r" rtl="1">
              <a:lnSpc>
                <a:spcPct val="170000"/>
              </a:lnSpc>
            </a:pPr>
            <a:endParaRPr lang="fa-IR" sz="9600" dirty="0" smtClean="0"/>
          </a:p>
        </p:txBody>
      </p:sp>
    </p:spTree>
    <p:extLst>
      <p:ext uri="{BB962C8B-B14F-4D97-AF65-F5344CB8AC3E}">
        <p14:creationId xmlns:p14="http://schemas.microsoft.com/office/powerpoint/2010/main" val="2306955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par>
                                <p:cTn id="15" presetID="16" presetClass="entr" presetSubtype="21"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par>
                                <p:cTn id="18" presetID="16" presetClass="entr" presetSubtype="21"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arn(inVertical)">
                                      <p:cBhvr>
                                        <p:cTn id="20" dur="500"/>
                                        <p:tgtEl>
                                          <p:spTgt spid="3">
                                            <p:txEl>
                                              <p:pRg st="4" end="4"/>
                                            </p:txEl>
                                          </p:spTgt>
                                        </p:tgtEl>
                                      </p:cBhvr>
                                    </p:animEffect>
                                  </p:childTnLst>
                                </p:cTn>
                              </p:par>
                              <p:par>
                                <p:cTn id="21" presetID="16" presetClass="entr" presetSubtype="21"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arn(inVertical)">
                                      <p:cBhvr>
                                        <p:cTn id="23" dur="500"/>
                                        <p:tgtEl>
                                          <p:spTgt spid="3">
                                            <p:txEl>
                                              <p:pRg st="6" end="6"/>
                                            </p:txEl>
                                          </p:spTgt>
                                        </p:tgtEl>
                                      </p:cBhvr>
                                    </p:animEffect>
                                  </p:childTnLst>
                                </p:cTn>
                              </p:par>
                              <p:par>
                                <p:cTn id="24" presetID="16" presetClass="entr" presetSubtype="21" fill="hold"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barn(inVertical)">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691" y="-1"/>
            <a:ext cx="11932417" cy="7093131"/>
          </a:xfrm>
        </p:spPr>
        <p:txBody>
          <a:bodyPr/>
          <a:lstStyle/>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708958974"/>
              </p:ext>
            </p:extLst>
          </p:nvPr>
        </p:nvGraphicFramePr>
        <p:xfrm>
          <a:off x="2" y="209003"/>
          <a:ext cx="11690250" cy="6445016"/>
        </p:xfrm>
        <a:graphic>
          <a:graphicData uri="http://schemas.openxmlformats.org/drawingml/2006/table">
            <a:tbl>
              <a:tblPr/>
              <a:tblGrid>
                <a:gridCol w="2632016">
                  <a:extLst>
                    <a:ext uri="{9D8B030D-6E8A-4147-A177-3AD203B41FA5}">
                      <a16:colId xmlns:a16="http://schemas.microsoft.com/office/drawing/2014/main" val="866592897"/>
                    </a:ext>
                  </a:extLst>
                </a:gridCol>
                <a:gridCol w="5161484">
                  <a:extLst>
                    <a:ext uri="{9D8B030D-6E8A-4147-A177-3AD203B41FA5}">
                      <a16:colId xmlns:a16="http://schemas.microsoft.com/office/drawing/2014/main" val="4092653650"/>
                    </a:ext>
                  </a:extLst>
                </a:gridCol>
                <a:gridCol w="3896750">
                  <a:extLst>
                    <a:ext uri="{9D8B030D-6E8A-4147-A177-3AD203B41FA5}">
                      <a16:colId xmlns:a16="http://schemas.microsoft.com/office/drawing/2014/main" val="3953574885"/>
                    </a:ext>
                  </a:extLst>
                </a:gridCol>
              </a:tblGrid>
              <a:tr h="931327">
                <a:tc>
                  <a:txBody>
                    <a:bodyPr/>
                    <a:lstStyle/>
                    <a:p>
                      <a:pPr algn="ctr" rtl="1"/>
                      <a:r>
                        <a:rPr lang="fa-IR" sz="1600" b="1" dirty="0">
                          <a:solidFill>
                            <a:srgbClr val="2C2F34"/>
                          </a:solidFill>
                          <a:effectLst/>
                          <a:cs typeface="+mj-cs"/>
                        </a:rPr>
                        <a:t>ویژگی‌ها</a:t>
                      </a:r>
                      <a:endParaRPr lang="fa-IR" sz="1600" dirty="0">
                        <a:solidFill>
                          <a:srgbClr val="2C2F34"/>
                        </a:solidFill>
                        <a:effectLst/>
                        <a:cs typeface="+mj-cs"/>
                      </a:endParaRPr>
                    </a:p>
                  </a:txBody>
                  <a:tcPr marL="37512" marR="37512" marT="37512" marB="37512" anchor="ctr">
                    <a:lnL w="9525" cap="flat" cmpd="sng" algn="ctr">
                      <a:solidFill>
                        <a:srgbClr val="E884C7"/>
                      </a:solidFill>
                      <a:prstDash val="solid"/>
                      <a:round/>
                      <a:headEnd type="none" w="med" len="med"/>
                      <a:tailEnd type="none" w="med" len="med"/>
                    </a:lnL>
                    <a:lnR w="9525" cap="flat" cmpd="sng" algn="ctr">
                      <a:solidFill>
                        <a:srgbClr val="E884C7"/>
                      </a:solidFill>
                      <a:prstDash val="solid"/>
                      <a:round/>
                      <a:headEnd type="none" w="med" len="med"/>
                      <a:tailEnd type="none" w="med" len="med"/>
                    </a:lnR>
                    <a:lnT w="9525" cap="flat" cmpd="sng" algn="ctr">
                      <a:solidFill>
                        <a:srgbClr val="4885C7"/>
                      </a:solidFill>
                      <a:prstDash val="solid"/>
                      <a:round/>
                      <a:headEnd type="none" w="med" len="med"/>
                      <a:tailEnd type="none" w="med" len="med"/>
                    </a:lnT>
                    <a:lnB w="9525" cap="flat" cmpd="sng" algn="ctr">
                      <a:solidFill>
                        <a:srgbClr val="E887C7"/>
                      </a:solidFill>
                      <a:prstDash val="solid"/>
                      <a:round/>
                      <a:headEnd type="none" w="med" len="med"/>
                      <a:tailEnd type="none" w="med" len="med"/>
                    </a:lnB>
                    <a:blipFill>
                      <a:blip r:embed="rId2"/>
                      <a:tile tx="0" ty="0" sx="100000" sy="100000" flip="none" algn="tl"/>
                    </a:blipFill>
                  </a:tcPr>
                </a:tc>
                <a:tc>
                  <a:txBody>
                    <a:bodyPr/>
                    <a:lstStyle/>
                    <a:p>
                      <a:pPr algn="ctr" rtl="1"/>
                      <a:r>
                        <a:rPr lang="fa-IR" sz="1600" b="1" dirty="0">
                          <a:solidFill>
                            <a:srgbClr val="2C2F34"/>
                          </a:solidFill>
                          <a:effectLst/>
                        </a:rPr>
                        <a:t>کارت طلایی ایران‌خودرو</a:t>
                      </a:r>
                      <a:endParaRPr lang="fa-IR" sz="1600" dirty="0">
                        <a:solidFill>
                          <a:srgbClr val="2C2F34"/>
                        </a:solidFill>
                        <a:effectLst/>
                      </a:endParaRPr>
                    </a:p>
                  </a:txBody>
                  <a:tcPr marL="37512" marR="37512" marT="37512" marB="37512" anchor="ctr">
                    <a:lnL w="9525" cap="flat" cmpd="sng" algn="ctr">
                      <a:solidFill>
                        <a:srgbClr val="E884C7"/>
                      </a:solidFill>
                      <a:prstDash val="solid"/>
                      <a:round/>
                      <a:headEnd type="none" w="med" len="med"/>
                      <a:tailEnd type="none" w="med" len="med"/>
                    </a:lnL>
                    <a:lnR w="9525" cap="flat" cmpd="sng" algn="ctr">
                      <a:solidFill>
                        <a:srgbClr val="488BC7"/>
                      </a:solidFill>
                      <a:prstDash val="solid"/>
                      <a:round/>
                      <a:headEnd type="none" w="med" len="med"/>
                      <a:tailEnd type="none" w="med" len="med"/>
                    </a:lnR>
                    <a:lnT w="9525" cap="flat" cmpd="sng" algn="ctr">
                      <a:solidFill>
                        <a:srgbClr val="D885C7"/>
                      </a:solidFill>
                      <a:prstDash val="solid"/>
                      <a:round/>
                      <a:headEnd type="none" w="med" len="med"/>
                      <a:tailEnd type="none" w="med" len="med"/>
                    </a:lnT>
                    <a:lnB w="9525" cap="flat" cmpd="sng" algn="ctr">
                      <a:solidFill>
                        <a:srgbClr val="C889C7"/>
                      </a:solidFill>
                      <a:prstDash val="solid"/>
                      <a:round/>
                      <a:headEnd type="none" w="med" len="med"/>
                      <a:tailEnd type="none" w="med" len="med"/>
                    </a:lnB>
                  </a:tcPr>
                </a:tc>
                <a:tc>
                  <a:txBody>
                    <a:bodyPr/>
                    <a:lstStyle/>
                    <a:p>
                      <a:pPr algn="ctr" rtl="1"/>
                      <a:r>
                        <a:rPr lang="fa-IR" sz="1600" b="1" dirty="0">
                          <a:solidFill>
                            <a:srgbClr val="2C2F34"/>
                          </a:solidFill>
                          <a:effectLst/>
                        </a:rPr>
                        <a:t>بیمه بدنه خودرو</a:t>
                      </a:r>
                      <a:endParaRPr lang="fa-IR" sz="1600" dirty="0">
                        <a:solidFill>
                          <a:srgbClr val="2C2F34"/>
                        </a:solidFill>
                        <a:effectLst/>
                      </a:endParaRPr>
                    </a:p>
                  </a:txBody>
                  <a:tcPr marL="37512" marR="37512" marT="37512" marB="37512" anchor="ctr">
                    <a:lnL w="9525" cap="flat" cmpd="sng" algn="ctr">
                      <a:solidFill>
                        <a:srgbClr val="488BC7"/>
                      </a:solidFill>
                      <a:prstDash val="solid"/>
                      <a:round/>
                      <a:headEnd type="none" w="med" len="med"/>
                      <a:tailEnd type="none" w="med" len="med"/>
                    </a:lnL>
                    <a:lnR w="9525" cap="flat" cmpd="sng" algn="ctr">
                      <a:solidFill>
                        <a:srgbClr val="A888C7"/>
                      </a:solidFill>
                      <a:prstDash val="solid"/>
                      <a:round/>
                      <a:headEnd type="none" w="med" len="med"/>
                      <a:tailEnd type="none" w="med" len="med"/>
                    </a:lnR>
                    <a:lnT w="9525" cap="flat" cmpd="sng" algn="ctr">
                      <a:solidFill>
                        <a:srgbClr val="9886C7"/>
                      </a:solidFill>
                      <a:prstDash val="solid"/>
                      <a:round/>
                      <a:headEnd type="none" w="med" len="med"/>
                      <a:tailEnd type="none" w="med" len="med"/>
                    </a:lnT>
                    <a:lnB w="9525" cap="flat" cmpd="sng" algn="ctr">
                      <a:solidFill>
                        <a:srgbClr val="788BC7"/>
                      </a:solidFill>
                      <a:prstDash val="solid"/>
                      <a:round/>
                      <a:headEnd type="none" w="med" len="med"/>
                      <a:tailEnd type="none" w="med" len="med"/>
                    </a:lnB>
                  </a:tcPr>
                </a:tc>
                <a:extLst>
                  <a:ext uri="{0D108BD9-81ED-4DB2-BD59-A6C34878D82A}">
                    <a16:rowId xmlns:a16="http://schemas.microsoft.com/office/drawing/2014/main" val="680931665"/>
                  </a:ext>
                </a:extLst>
              </a:tr>
              <a:tr h="1246308">
                <a:tc>
                  <a:txBody>
                    <a:bodyPr/>
                    <a:lstStyle/>
                    <a:p>
                      <a:pPr algn="ctr" rtl="1"/>
                      <a:r>
                        <a:rPr lang="fa-IR" sz="1600" b="1" dirty="0">
                          <a:solidFill>
                            <a:srgbClr val="2C2F34"/>
                          </a:solidFill>
                          <a:effectLst/>
                          <a:cs typeface="+mj-cs"/>
                        </a:rPr>
                        <a:t>محدودیت خودرو</a:t>
                      </a:r>
                      <a:endParaRPr lang="fa-IR" sz="1600" dirty="0">
                        <a:solidFill>
                          <a:srgbClr val="2C2F34"/>
                        </a:solidFill>
                        <a:effectLst/>
                        <a:cs typeface="+mj-cs"/>
                      </a:endParaRPr>
                    </a:p>
                  </a:txBody>
                  <a:tcPr marL="37512" marR="37512" marT="37512" marB="37512" anchor="ctr">
                    <a:lnL w="9525" cap="flat" cmpd="sng" algn="ctr">
                      <a:solidFill>
                        <a:srgbClr val="0889C7"/>
                      </a:solidFill>
                      <a:prstDash val="solid"/>
                      <a:round/>
                      <a:headEnd type="none" w="med" len="med"/>
                      <a:tailEnd type="none" w="med" len="med"/>
                    </a:lnL>
                    <a:lnR w="9525" cap="flat" cmpd="sng" algn="ctr">
                      <a:solidFill>
                        <a:srgbClr val="E887C7"/>
                      </a:solidFill>
                      <a:prstDash val="solid"/>
                      <a:round/>
                      <a:headEnd type="none" w="med" len="med"/>
                      <a:tailEnd type="none" w="med" len="med"/>
                    </a:lnR>
                    <a:lnT w="9525" cap="flat" cmpd="sng" algn="ctr">
                      <a:solidFill>
                        <a:srgbClr val="E887C7"/>
                      </a:solidFill>
                      <a:prstDash val="solid"/>
                      <a:round/>
                      <a:headEnd type="none" w="med" len="med"/>
                      <a:tailEnd type="none" w="med" len="med"/>
                    </a:lnT>
                    <a:lnB w="9525" cap="flat" cmpd="sng" algn="ctr">
                      <a:solidFill>
                        <a:srgbClr val="9886C7"/>
                      </a:solidFill>
                      <a:prstDash val="solid"/>
                      <a:round/>
                      <a:headEnd type="none" w="med" len="med"/>
                      <a:tailEnd type="none" w="med" len="med"/>
                    </a:lnB>
                    <a:blipFill>
                      <a:blip r:embed="rId2"/>
                      <a:tile tx="0" ty="0" sx="100000" sy="100000" flip="none" algn="tl"/>
                    </a:blipFill>
                  </a:tcPr>
                </a:tc>
                <a:tc>
                  <a:txBody>
                    <a:bodyPr/>
                    <a:lstStyle/>
                    <a:p>
                      <a:pPr algn="ctr" rtl="1"/>
                      <a:r>
                        <a:rPr lang="fa-IR" sz="1600">
                          <a:solidFill>
                            <a:srgbClr val="2C2F34"/>
                          </a:solidFill>
                          <a:effectLst/>
                          <a:cs typeface="B Koodak" panose="00000700000000000000" pitchFamily="2" charset="-78"/>
                        </a:rPr>
                        <a:t>فقط برای خودروهای تولیدی ایران‌خودرو با عمر کمتر از ۱۰ سال</a:t>
                      </a:r>
                    </a:p>
                  </a:txBody>
                  <a:tcPr marL="37512" marR="37512" marT="37512" marB="37512" anchor="ctr">
                    <a:lnL w="9525" cap="flat" cmpd="sng" algn="ctr">
                      <a:solidFill>
                        <a:srgbClr val="E887C7"/>
                      </a:solidFill>
                      <a:prstDash val="solid"/>
                      <a:round/>
                      <a:headEnd type="none" w="med" len="med"/>
                      <a:tailEnd type="none" w="med" len="med"/>
                    </a:lnL>
                    <a:lnR w="9525" cap="flat" cmpd="sng" algn="ctr">
                      <a:solidFill>
                        <a:srgbClr val="C889C7"/>
                      </a:solidFill>
                      <a:prstDash val="solid"/>
                      <a:round/>
                      <a:headEnd type="none" w="med" len="med"/>
                      <a:tailEnd type="none" w="med" len="med"/>
                    </a:lnR>
                    <a:lnT w="9525" cap="flat" cmpd="sng" algn="ctr">
                      <a:solidFill>
                        <a:srgbClr val="C889C7"/>
                      </a:solidFill>
                      <a:prstDash val="solid"/>
                      <a:round/>
                      <a:headEnd type="none" w="med" len="med"/>
                      <a:tailEnd type="none" w="med" len="med"/>
                    </a:lnT>
                    <a:lnB w="9525" cap="flat" cmpd="sng" algn="ctr">
                      <a:solidFill>
                        <a:srgbClr val="E887C7"/>
                      </a:solidFill>
                      <a:prstDash val="solid"/>
                      <a:round/>
                      <a:headEnd type="none" w="med" len="med"/>
                      <a:tailEnd type="none" w="med" len="med"/>
                    </a:lnB>
                  </a:tcPr>
                </a:tc>
                <a:tc>
                  <a:txBody>
                    <a:bodyPr/>
                    <a:lstStyle/>
                    <a:p>
                      <a:pPr algn="ctr" rtl="1"/>
                      <a:r>
                        <a:rPr lang="fa-IR" sz="1600" dirty="0">
                          <a:solidFill>
                            <a:srgbClr val="2C2F34"/>
                          </a:solidFill>
                          <a:effectLst/>
                          <a:cs typeface="B Koodak" panose="00000700000000000000" pitchFamily="2" charset="-78"/>
                        </a:rPr>
                        <a:t>برای همه خودروهای داخلی و خارجی به‌جز خودروهای فرسوده</a:t>
                      </a:r>
                    </a:p>
                  </a:txBody>
                  <a:tcPr marL="37512" marR="37512" marT="37512" marB="37512" anchor="ctr">
                    <a:lnL w="9525" cap="flat" cmpd="sng" algn="ctr">
                      <a:solidFill>
                        <a:srgbClr val="C889C7"/>
                      </a:solidFill>
                      <a:prstDash val="solid"/>
                      <a:round/>
                      <a:headEnd type="none" w="med" len="med"/>
                      <a:tailEnd type="none" w="med" len="med"/>
                    </a:lnL>
                    <a:lnR w="9525" cap="flat" cmpd="sng" algn="ctr">
                      <a:solidFill>
                        <a:srgbClr val="F889C7"/>
                      </a:solidFill>
                      <a:prstDash val="solid"/>
                      <a:round/>
                      <a:headEnd type="none" w="med" len="med"/>
                      <a:tailEnd type="none" w="med" len="med"/>
                    </a:lnR>
                    <a:lnT w="9525" cap="flat" cmpd="sng" algn="ctr">
                      <a:solidFill>
                        <a:srgbClr val="788BC7"/>
                      </a:solidFill>
                      <a:prstDash val="solid"/>
                      <a:round/>
                      <a:headEnd type="none" w="med" len="med"/>
                      <a:tailEnd type="none" w="med" len="med"/>
                    </a:lnT>
                    <a:lnB w="9525" cap="flat" cmpd="sng" algn="ctr">
                      <a:solidFill>
                        <a:srgbClr val="4888C7"/>
                      </a:solidFill>
                      <a:prstDash val="solid"/>
                      <a:round/>
                      <a:headEnd type="none" w="med" len="med"/>
                      <a:tailEnd type="none" w="med" len="med"/>
                    </a:lnB>
                  </a:tcPr>
                </a:tc>
                <a:extLst>
                  <a:ext uri="{0D108BD9-81ED-4DB2-BD59-A6C34878D82A}">
                    <a16:rowId xmlns:a16="http://schemas.microsoft.com/office/drawing/2014/main" val="3509368695"/>
                  </a:ext>
                </a:extLst>
              </a:tr>
              <a:tr h="880848">
                <a:tc>
                  <a:txBody>
                    <a:bodyPr/>
                    <a:lstStyle/>
                    <a:p>
                      <a:pPr algn="ctr" rtl="1"/>
                      <a:r>
                        <a:rPr lang="fa-IR" sz="1600" b="1" dirty="0">
                          <a:solidFill>
                            <a:srgbClr val="2C2F34"/>
                          </a:solidFill>
                          <a:effectLst/>
                          <a:cs typeface="+mj-cs"/>
                        </a:rPr>
                        <a:t>قیمت</a:t>
                      </a:r>
                      <a:endParaRPr lang="fa-IR" sz="1600" dirty="0">
                        <a:solidFill>
                          <a:srgbClr val="2C2F34"/>
                        </a:solidFill>
                        <a:effectLst/>
                        <a:cs typeface="+mj-cs"/>
                      </a:endParaRPr>
                    </a:p>
                  </a:txBody>
                  <a:tcPr marL="37512" marR="37512" marT="37512" marB="37512" anchor="ctr">
                    <a:lnL w="9525" cap="flat" cmpd="sng" algn="ctr">
                      <a:solidFill>
                        <a:srgbClr val="688CC7"/>
                      </a:solidFill>
                      <a:prstDash val="solid"/>
                      <a:round/>
                      <a:headEnd type="none" w="med" len="med"/>
                      <a:tailEnd type="none" w="med" len="med"/>
                    </a:lnL>
                    <a:lnR w="9525" cap="flat" cmpd="sng" algn="ctr">
                      <a:solidFill>
                        <a:srgbClr val="688CC7"/>
                      </a:solidFill>
                      <a:prstDash val="solid"/>
                      <a:round/>
                      <a:headEnd type="none" w="med" len="med"/>
                      <a:tailEnd type="none" w="med" len="med"/>
                    </a:lnR>
                    <a:lnT w="9525" cap="flat" cmpd="sng" algn="ctr">
                      <a:solidFill>
                        <a:srgbClr val="9886C7"/>
                      </a:solidFill>
                      <a:prstDash val="solid"/>
                      <a:round/>
                      <a:headEnd type="none" w="med" len="med"/>
                      <a:tailEnd type="none" w="med" len="med"/>
                    </a:lnT>
                    <a:lnB w="9525" cap="flat" cmpd="sng" algn="ctr">
                      <a:solidFill>
                        <a:srgbClr val="9886C7"/>
                      </a:solidFill>
                      <a:prstDash val="solid"/>
                      <a:round/>
                      <a:headEnd type="none" w="med" len="med"/>
                      <a:tailEnd type="none" w="med" len="med"/>
                    </a:lnB>
                    <a:blipFill>
                      <a:blip r:embed="rId2"/>
                      <a:tile tx="0" ty="0" sx="100000" sy="100000" flip="none" algn="tl"/>
                    </a:blipFill>
                  </a:tcPr>
                </a:tc>
                <a:tc>
                  <a:txBody>
                    <a:bodyPr/>
                    <a:lstStyle/>
                    <a:p>
                      <a:pPr algn="ctr" rtl="1"/>
                      <a:r>
                        <a:rPr lang="fa-IR" sz="1600">
                          <a:solidFill>
                            <a:srgbClr val="2C2F34"/>
                          </a:solidFill>
                          <a:effectLst/>
                          <a:cs typeface="B Koodak" panose="00000700000000000000" pitchFamily="2" charset="-78"/>
                        </a:rPr>
                        <a:t>بالاتر، بسته‌به سطح خدمات (از ۱ تا ۴ ستاره)</a:t>
                      </a:r>
                    </a:p>
                  </a:txBody>
                  <a:tcPr marL="37512" marR="37512" marT="37512" marB="37512" anchor="ctr">
                    <a:lnL w="9525" cap="flat" cmpd="sng" algn="ctr">
                      <a:solidFill>
                        <a:srgbClr val="688CC7"/>
                      </a:solidFill>
                      <a:prstDash val="solid"/>
                      <a:round/>
                      <a:headEnd type="none" w="med" len="med"/>
                      <a:tailEnd type="none" w="med" len="med"/>
                    </a:lnL>
                    <a:lnR w="9525" cap="flat" cmpd="sng" algn="ctr">
                      <a:solidFill>
                        <a:srgbClr val="C886C7"/>
                      </a:solidFill>
                      <a:prstDash val="solid"/>
                      <a:round/>
                      <a:headEnd type="none" w="med" len="med"/>
                      <a:tailEnd type="none" w="med" len="med"/>
                    </a:lnR>
                    <a:lnT w="9525" cap="flat" cmpd="sng" algn="ctr">
                      <a:solidFill>
                        <a:srgbClr val="E887C7"/>
                      </a:solidFill>
                      <a:prstDash val="solid"/>
                      <a:round/>
                      <a:headEnd type="none" w="med" len="med"/>
                      <a:tailEnd type="none" w="med" len="med"/>
                    </a:lnT>
                    <a:lnB w="9525" cap="flat" cmpd="sng" algn="ctr">
                      <a:solidFill>
                        <a:srgbClr val="D885C7"/>
                      </a:solidFill>
                      <a:prstDash val="solid"/>
                      <a:round/>
                      <a:headEnd type="none" w="med" len="med"/>
                      <a:tailEnd type="none" w="med" len="med"/>
                    </a:lnB>
                  </a:tcPr>
                </a:tc>
                <a:tc>
                  <a:txBody>
                    <a:bodyPr/>
                    <a:lstStyle/>
                    <a:p>
                      <a:pPr algn="ctr" rtl="1"/>
                      <a:r>
                        <a:rPr lang="fa-IR" sz="1600" dirty="0">
                          <a:solidFill>
                            <a:srgbClr val="2C2F34"/>
                          </a:solidFill>
                          <a:effectLst/>
                          <a:cs typeface="B Koodak" panose="00000700000000000000" pitchFamily="2" charset="-78"/>
                        </a:rPr>
                        <a:t>معمولا ارزان‌تر با امکان انتخاب پوشش‌های اضافی</a:t>
                      </a:r>
                    </a:p>
                  </a:txBody>
                  <a:tcPr marL="37512" marR="37512" marT="37512" marB="37512" anchor="ctr">
                    <a:lnL w="9525" cap="flat" cmpd="sng" algn="ctr">
                      <a:solidFill>
                        <a:srgbClr val="C886C7"/>
                      </a:solidFill>
                      <a:prstDash val="solid"/>
                      <a:round/>
                      <a:headEnd type="none" w="med" len="med"/>
                      <a:tailEnd type="none" w="med" len="med"/>
                    </a:lnL>
                    <a:lnR w="9525" cap="flat" cmpd="sng" algn="ctr">
                      <a:solidFill>
                        <a:srgbClr val="E887C7"/>
                      </a:solidFill>
                      <a:prstDash val="solid"/>
                      <a:round/>
                      <a:headEnd type="none" w="med" len="med"/>
                      <a:tailEnd type="none" w="med" len="med"/>
                    </a:lnR>
                    <a:lnT w="9525" cap="flat" cmpd="sng" algn="ctr">
                      <a:solidFill>
                        <a:srgbClr val="4888C7"/>
                      </a:solidFill>
                      <a:prstDash val="solid"/>
                      <a:round/>
                      <a:headEnd type="none" w="med" len="med"/>
                      <a:tailEnd type="none" w="med" len="med"/>
                    </a:lnT>
                    <a:lnB w="9525" cap="flat" cmpd="sng" algn="ctr">
                      <a:solidFill>
                        <a:srgbClr val="9886C7"/>
                      </a:solidFill>
                      <a:prstDash val="solid"/>
                      <a:round/>
                      <a:headEnd type="none" w="med" len="med"/>
                      <a:tailEnd type="none" w="med" len="med"/>
                    </a:lnB>
                  </a:tcPr>
                </a:tc>
                <a:extLst>
                  <a:ext uri="{0D108BD9-81ED-4DB2-BD59-A6C34878D82A}">
                    <a16:rowId xmlns:a16="http://schemas.microsoft.com/office/drawing/2014/main" val="204566843"/>
                  </a:ext>
                </a:extLst>
              </a:tr>
              <a:tr h="880848">
                <a:tc>
                  <a:txBody>
                    <a:bodyPr/>
                    <a:lstStyle/>
                    <a:p>
                      <a:pPr algn="ctr" rtl="1"/>
                      <a:r>
                        <a:rPr lang="fa-IR" sz="1600" b="1" dirty="0">
                          <a:solidFill>
                            <a:srgbClr val="2C2F34"/>
                          </a:solidFill>
                          <a:effectLst/>
                          <a:cs typeface="+mj-cs"/>
                        </a:rPr>
                        <a:t>قابلیت انتقال</a:t>
                      </a:r>
                      <a:endParaRPr lang="fa-IR" sz="1600" dirty="0">
                        <a:solidFill>
                          <a:srgbClr val="2C2F34"/>
                        </a:solidFill>
                        <a:effectLst/>
                        <a:cs typeface="+mj-cs"/>
                      </a:endParaRPr>
                    </a:p>
                  </a:txBody>
                  <a:tcPr marL="37512" marR="37512" marT="37512" marB="37512" anchor="ctr">
                    <a:lnL w="9525" cap="flat" cmpd="sng" algn="ctr">
                      <a:solidFill>
                        <a:srgbClr val="A885C7"/>
                      </a:solidFill>
                      <a:prstDash val="solid"/>
                      <a:round/>
                      <a:headEnd type="none" w="med" len="med"/>
                      <a:tailEnd type="none" w="med" len="med"/>
                    </a:lnL>
                    <a:lnR w="9525" cap="flat" cmpd="sng" algn="ctr">
                      <a:solidFill>
                        <a:srgbClr val="C886C7"/>
                      </a:solidFill>
                      <a:prstDash val="solid"/>
                      <a:round/>
                      <a:headEnd type="none" w="med" len="med"/>
                      <a:tailEnd type="none" w="med" len="med"/>
                    </a:lnR>
                    <a:lnT w="9525" cap="flat" cmpd="sng" algn="ctr">
                      <a:solidFill>
                        <a:srgbClr val="9886C7"/>
                      </a:solidFill>
                      <a:prstDash val="solid"/>
                      <a:round/>
                      <a:headEnd type="none" w="med" len="med"/>
                      <a:tailEnd type="none" w="med" len="med"/>
                    </a:lnT>
                    <a:lnB w="9525" cap="flat" cmpd="sng" algn="ctr">
                      <a:solidFill>
                        <a:srgbClr val="C030DE"/>
                      </a:solidFill>
                      <a:prstDash val="solid"/>
                      <a:round/>
                      <a:headEnd type="none" w="med" len="med"/>
                      <a:tailEnd type="none" w="med" len="med"/>
                    </a:lnB>
                    <a:blipFill>
                      <a:blip r:embed="rId2"/>
                      <a:tile tx="0" ty="0" sx="100000" sy="100000" flip="none" algn="tl"/>
                    </a:blipFill>
                  </a:tcPr>
                </a:tc>
                <a:tc>
                  <a:txBody>
                    <a:bodyPr/>
                    <a:lstStyle/>
                    <a:p>
                      <a:pPr algn="ctr" rtl="1"/>
                      <a:r>
                        <a:rPr lang="fa-IR" sz="1600" dirty="0">
                          <a:solidFill>
                            <a:srgbClr val="2C2F34"/>
                          </a:solidFill>
                          <a:effectLst/>
                          <a:cs typeface="B Koodak" panose="00000700000000000000" pitchFamily="2" charset="-78"/>
                        </a:rPr>
                        <a:t>غیرقابل انتقال به مالک یا خودروی دیگر</a:t>
                      </a:r>
                    </a:p>
                  </a:txBody>
                  <a:tcPr marL="37512" marR="37512" marT="37512" marB="37512" anchor="ctr">
                    <a:lnL w="9525" cap="flat" cmpd="sng" algn="ctr">
                      <a:solidFill>
                        <a:srgbClr val="C886C7"/>
                      </a:solidFill>
                      <a:prstDash val="solid"/>
                      <a:round/>
                      <a:headEnd type="none" w="med" len="med"/>
                      <a:tailEnd type="none" w="med" len="med"/>
                    </a:lnL>
                    <a:lnR w="9525" cap="flat" cmpd="sng" algn="ctr">
                      <a:solidFill>
                        <a:srgbClr val="D885C7"/>
                      </a:solidFill>
                      <a:prstDash val="solid"/>
                      <a:round/>
                      <a:headEnd type="none" w="med" len="med"/>
                      <a:tailEnd type="none" w="med" len="med"/>
                    </a:lnR>
                    <a:lnT w="9525" cap="flat" cmpd="sng" algn="ctr">
                      <a:solidFill>
                        <a:srgbClr val="D885C7"/>
                      </a:solidFill>
                      <a:prstDash val="solid"/>
                      <a:round/>
                      <a:headEnd type="none" w="med" len="med"/>
                      <a:tailEnd type="none" w="med" len="med"/>
                    </a:lnT>
                    <a:lnB w="9525" cap="flat" cmpd="sng" algn="ctr">
                      <a:solidFill>
                        <a:srgbClr val="0889C7"/>
                      </a:solidFill>
                      <a:prstDash val="solid"/>
                      <a:round/>
                      <a:headEnd type="none" w="med" len="med"/>
                      <a:tailEnd type="none" w="med" len="med"/>
                    </a:lnB>
                  </a:tcPr>
                </a:tc>
                <a:tc>
                  <a:txBody>
                    <a:bodyPr/>
                    <a:lstStyle/>
                    <a:p>
                      <a:pPr algn="ctr" rtl="1"/>
                      <a:r>
                        <a:rPr lang="fa-IR" sz="1600" dirty="0">
                          <a:solidFill>
                            <a:srgbClr val="2C2F34"/>
                          </a:solidFill>
                          <a:effectLst/>
                          <a:cs typeface="B Koodak" panose="00000700000000000000" pitchFamily="2" charset="-78"/>
                        </a:rPr>
                        <a:t>قابل انتقال به خودروی جدید یا مالک جدید</a:t>
                      </a:r>
                    </a:p>
                  </a:txBody>
                  <a:tcPr marL="37512" marR="37512" marT="37512" marB="37512" anchor="ctr">
                    <a:lnL w="9525" cap="flat" cmpd="sng" algn="ctr">
                      <a:solidFill>
                        <a:srgbClr val="D885C7"/>
                      </a:solidFill>
                      <a:prstDash val="solid"/>
                      <a:round/>
                      <a:headEnd type="none" w="med" len="med"/>
                      <a:tailEnd type="none" w="med" len="med"/>
                    </a:lnL>
                    <a:lnR w="9525" cap="flat" cmpd="sng" algn="ctr">
                      <a:solidFill>
                        <a:srgbClr val="0889C7"/>
                      </a:solidFill>
                      <a:prstDash val="solid"/>
                      <a:round/>
                      <a:headEnd type="none" w="med" len="med"/>
                      <a:tailEnd type="none" w="med" len="med"/>
                    </a:lnR>
                    <a:lnT w="9525" cap="flat" cmpd="sng" algn="ctr">
                      <a:solidFill>
                        <a:srgbClr val="9886C7"/>
                      </a:solidFill>
                      <a:prstDash val="solid"/>
                      <a:round/>
                      <a:headEnd type="none" w="med" len="med"/>
                      <a:tailEnd type="none" w="med" len="med"/>
                    </a:lnT>
                    <a:lnB w="9525" cap="flat" cmpd="sng" algn="ctr">
                      <a:solidFill>
                        <a:srgbClr val="D885C7"/>
                      </a:solidFill>
                      <a:prstDash val="solid"/>
                      <a:round/>
                      <a:headEnd type="none" w="med" len="med"/>
                      <a:tailEnd type="none" w="med" len="med"/>
                    </a:lnB>
                  </a:tcPr>
                </a:tc>
                <a:extLst>
                  <a:ext uri="{0D108BD9-81ED-4DB2-BD59-A6C34878D82A}">
                    <a16:rowId xmlns:a16="http://schemas.microsoft.com/office/drawing/2014/main" val="1800445103"/>
                  </a:ext>
                </a:extLst>
              </a:tr>
              <a:tr h="1109452">
                <a:tc>
                  <a:txBody>
                    <a:bodyPr/>
                    <a:lstStyle/>
                    <a:p>
                      <a:pPr algn="ctr" rtl="1"/>
                      <a:r>
                        <a:rPr lang="fa-IR" sz="1600" b="1" dirty="0">
                          <a:solidFill>
                            <a:srgbClr val="2C2F34"/>
                          </a:solidFill>
                          <a:effectLst/>
                          <a:cs typeface="+mj-cs"/>
                        </a:rPr>
                        <a:t>تخفیف عدم خسارت</a:t>
                      </a:r>
                      <a:endParaRPr lang="fa-IR" sz="1600" dirty="0">
                        <a:solidFill>
                          <a:srgbClr val="2C2F34"/>
                        </a:solidFill>
                        <a:effectLst/>
                        <a:cs typeface="+mj-cs"/>
                      </a:endParaRPr>
                    </a:p>
                  </a:txBody>
                  <a:tcPr marL="37512" marR="37512" marT="37512" marB="37512" anchor="ctr">
                    <a:lnL w="9525" cap="flat" cmpd="sng" algn="ctr">
                      <a:solidFill>
                        <a:srgbClr val="7047DE"/>
                      </a:solidFill>
                      <a:prstDash val="solid"/>
                      <a:round/>
                      <a:headEnd type="none" w="med" len="med"/>
                      <a:tailEnd type="none" w="med" len="med"/>
                    </a:lnL>
                    <a:lnR w="9525" cap="flat" cmpd="sng" algn="ctr">
                      <a:solidFill>
                        <a:srgbClr val="4047DE"/>
                      </a:solidFill>
                      <a:prstDash val="solid"/>
                      <a:round/>
                      <a:headEnd type="none" w="med" len="med"/>
                      <a:tailEnd type="none" w="med" len="med"/>
                    </a:lnR>
                    <a:lnT w="9525" cap="flat" cmpd="sng" algn="ctr">
                      <a:solidFill>
                        <a:srgbClr val="C030DE"/>
                      </a:solidFill>
                      <a:prstDash val="solid"/>
                      <a:round/>
                      <a:headEnd type="none" w="med" len="med"/>
                      <a:tailEnd type="none" w="med" len="med"/>
                    </a:lnT>
                    <a:lnB w="9525" cap="flat" cmpd="sng" algn="ctr">
                      <a:solidFill>
                        <a:srgbClr val="D885C7"/>
                      </a:solidFill>
                      <a:prstDash val="solid"/>
                      <a:round/>
                      <a:headEnd type="none" w="med" len="med"/>
                      <a:tailEnd type="none" w="med" len="med"/>
                    </a:lnB>
                    <a:blipFill>
                      <a:blip r:embed="rId2"/>
                      <a:tile tx="0" ty="0" sx="100000" sy="100000" flip="none" algn="tl"/>
                    </a:blipFill>
                  </a:tcPr>
                </a:tc>
                <a:tc>
                  <a:txBody>
                    <a:bodyPr/>
                    <a:lstStyle/>
                    <a:p>
                      <a:pPr algn="ctr" rtl="1"/>
                      <a:r>
                        <a:rPr lang="fa-IR" sz="1600" dirty="0">
                          <a:solidFill>
                            <a:srgbClr val="2C2F34"/>
                          </a:solidFill>
                          <a:effectLst/>
                          <a:cs typeface="B Koodak" panose="00000700000000000000" pitchFamily="2" charset="-78"/>
                        </a:rPr>
                        <a:t>ندارد</a:t>
                      </a:r>
                    </a:p>
                  </a:txBody>
                  <a:tcPr marL="37512" marR="37512" marT="37512" marB="37512" anchor="ctr">
                    <a:lnL w="9525" cap="flat" cmpd="sng" algn="ctr">
                      <a:solidFill>
                        <a:srgbClr val="4047DE"/>
                      </a:solidFill>
                      <a:prstDash val="solid"/>
                      <a:round/>
                      <a:headEnd type="none" w="med" len="med"/>
                      <a:tailEnd type="none" w="med" len="med"/>
                    </a:lnL>
                    <a:lnR w="9525" cap="flat" cmpd="sng" algn="ctr">
                      <a:solidFill>
                        <a:srgbClr val="0889C7"/>
                      </a:solidFill>
                      <a:prstDash val="solid"/>
                      <a:round/>
                      <a:headEnd type="none" w="med" len="med"/>
                      <a:tailEnd type="none" w="med" len="med"/>
                    </a:lnR>
                    <a:lnT w="9525" cap="flat" cmpd="sng" algn="ctr">
                      <a:solidFill>
                        <a:srgbClr val="0889C7"/>
                      </a:solidFill>
                      <a:prstDash val="solid"/>
                      <a:round/>
                      <a:headEnd type="none" w="med" len="med"/>
                      <a:tailEnd type="none" w="med" len="med"/>
                    </a:lnT>
                    <a:lnB w="9525" cap="flat" cmpd="sng" algn="ctr">
                      <a:solidFill>
                        <a:srgbClr val="B07AD5"/>
                      </a:solidFill>
                      <a:prstDash val="solid"/>
                      <a:round/>
                      <a:headEnd type="none" w="med" len="med"/>
                      <a:tailEnd type="none" w="med" len="med"/>
                    </a:lnB>
                  </a:tcPr>
                </a:tc>
                <a:tc>
                  <a:txBody>
                    <a:bodyPr/>
                    <a:lstStyle/>
                    <a:p>
                      <a:pPr algn="ctr" rtl="1"/>
                      <a:r>
                        <a:rPr lang="fa-IR" sz="1600" dirty="0">
                          <a:solidFill>
                            <a:srgbClr val="2C2F34"/>
                          </a:solidFill>
                          <a:effectLst/>
                          <a:cs typeface="B Koodak" panose="00000700000000000000" pitchFamily="2" charset="-78"/>
                        </a:rPr>
                        <a:t>دارد؛ تا ۷۰٪ تخفیف برای سال‌های بدون خسارت</a:t>
                      </a:r>
                    </a:p>
                  </a:txBody>
                  <a:tcPr marL="37512" marR="37512" marT="37512" marB="37512" anchor="ctr">
                    <a:lnL w="9525" cap="flat" cmpd="sng" algn="ctr">
                      <a:solidFill>
                        <a:srgbClr val="0889C7"/>
                      </a:solidFill>
                      <a:prstDash val="solid"/>
                      <a:round/>
                      <a:headEnd type="none" w="med" len="med"/>
                      <a:tailEnd type="none" w="med" len="med"/>
                    </a:lnL>
                    <a:lnR w="9525" cap="flat" cmpd="sng" algn="ctr">
                      <a:solidFill>
                        <a:srgbClr val="A885C7"/>
                      </a:solidFill>
                      <a:prstDash val="solid"/>
                      <a:round/>
                      <a:headEnd type="none" w="med" len="med"/>
                      <a:tailEnd type="none" w="med" len="med"/>
                    </a:lnR>
                    <a:lnT w="9525" cap="flat" cmpd="sng" algn="ctr">
                      <a:solidFill>
                        <a:srgbClr val="D885C7"/>
                      </a:solidFill>
                      <a:prstDash val="solid"/>
                      <a:round/>
                      <a:headEnd type="none" w="med" len="med"/>
                      <a:tailEnd type="none" w="med" len="med"/>
                    </a:lnT>
                    <a:lnB w="9525" cap="flat" cmpd="sng" algn="ctr">
                      <a:solidFill>
                        <a:srgbClr val="C052D5"/>
                      </a:solidFill>
                      <a:prstDash val="solid"/>
                      <a:round/>
                      <a:headEnd type="none" w="med" len="med"/>
                      <a:tailEnd type="none" w="med" len="med"/>
                    </a:lnB>
                  </a:tcPr>
                </a:tc>
                <a:extLst>
                  <a:ext uri="{0D108BD9-81ED-4DB2-BD59-A6C34878D82A}">
                    <a16:rowId xmlns:a16="http://schemas.microsoft.com/office/drawing/2014/main" val="1704718806"/>
                  </a:ext>
                </a:extLst>
              </a:tr>
              <a:tr h="880848">
                <a:tc>
                  <a:txBody>
                    <a:bodyPr/>
                    <a:lstStyle/>
                    <a:p>
                      <a:pPr algn="ctr" rtl="1"/>
                      <a:r>
                        <a:rPr lang="fa-IR" sz="1600" b="1" dirty="0">
                          <a:solidFill>
                            <a:srgbClr val="2C2F34"/>
                          </a:solidFill>
                          <a:effectLst/>
                          <a:cs typeface="+mj-cs"/>
                        </a:rPr>
                        <a:t>محدودیت تعمیرگاه</a:t>
                      </a:r>
                      <a:endParaRPr lang="fa-IR" sz="1600" dirty="0">
                        <a:solidFill>
                          <a:srgbClr val="2C2F34"/>
                        </a:solidFill>
                        <a:effectLst/>
                        <a:cs typeface="+mj-cs"/>
                      </a:endParaRPr>
                    </a:p>
                  </a:txBody>
                  <a:tcPr marL="37512" marR="37512" marT="37512" marB="37512" anchor="ctr">
                    <a:lnL w="9525" cap="flat" cmpd="sng" algn="ctr">
                      <a:solidFill>
                        <a:srgbClr val="38AA4B"/>
                      </a:solidFill>
                      <a:prstDash val="solid"/>
                      <a:round/>
                      <a:headEnd type="none" w="med" len="med"/>
                      <a:tailEnd type="none" w="med" len="med"/>
                    </a:lnL>
                    <a:lnR w="9525" cap="flat" cmpd="sng" algn="ctr">
                      <a:solidFill>
                        <a:srgbClr val="D86292"/>
                      </a:solidFill>
                      <a:prstDash val="solid"/>
                      <a:round/>
                      <a:headEnd type="none" w="med" len="med"/>
                      <a:tailEnd type="none" w="med" len="med"/>
                    </a:lnR>
                    <a:lnT w="9525" cap="flat" cmpd="sng" algn="ctr">
                      <a:solidFill>
                        <a:srgbClr val="D885C7"/>
                      </a:solidFill>
                      <a:prstDash val="solid"/>
                      <a:round/>
                      <a:headEnd type="none" w="med" len="med"/>
                      <a:tailEnd type="none" w="med" len="med"/>
                    </a:lnT>
                    <a:lnB w="9525" cap="flat" cmpd="sng" algn="ctr">
                      <a:solidFill>
                        <a:srgbClr val="7069D5"/>
                      </a:solidFill>
                      <a:prstDash val="solid"/>
                      <a:round/>
                      <a:headEnd type="none" w="med" len="med"/>
                      <a:tailEnd type="none" w="med" len="med"/>
                    </a:lnB>
                    <a:blipFill>
                      <a:blip r:embed="rId2"/>
                      <a:tile tx="0" ty="0" sx="100000" sy="100000" flip="none" algn="tl"/>
                    </a:blipFill>
                  </a:tcPr>
                </a:tc>
                <a:tc>
                  <a:txBody>
                    <a:bodyPr/>
                    <a:lstStyle/>
                    <a:p>
                      <a:pPr algn="ctr" rtl="1"/>
                      <a:r>
                        <a:rPr lang="fa-IR" sz="1600">
                          <a:solidFill>
                            <a:srgbClr val="2C2F34"/>
                          </a:solidFill>
                          <a:effectLst/>
                          <a:cs typeface="B Koodak" panose="00000700000000000000" pitchFamily="2" charset="-78"/>
                        </a:rPr>
                        <a:t>فقط در نمایندگی‌های مجاز ایران‌خودرو</a:t>
                      </a:r>
                    </a:p>
                  </a:txBody>
                  <a:tcPr marL="37512" marR="37512" marT="37512" marB="37512" anchor="ctr">
                    <a:lnL w="9525" cap="flat" cmpd="sng" algn="ctr">
                      <a:solidFill>
                        <a:srgbClr val="D86292"/>
                      </a:solidFill>
                      <a:prstDash val="solid"/>
                      <a:round/>
                      <a:headEnd type="none" w="med" len="med"/>
                      <a:tailEnd type="none" w="med" len="med"/>
                    </a:lnL>
                    <a:lnR w="9525" cap="flat" cmpd="sng" algn="ctr">
                      <a:solidFill>
                        <a:srgbClr val="50D6CD"/>
                      </a:solidFill>
                      <a:prstDash val="solid"/>
                      <a:round/>
                      <a:headEnd type="none" w="med" len="med"/>
                      <a:tailEnd type="none" w="med" len="med"/>
                    </a:lnR>
                    <a:lnT w="9525" cap="flat" cmpd="sng" algn="ctr">
                      <a:solidFill>
                        <a:srgbClr val="B07AD5"/>
                      </a:solidFill>
                      <a:prstDash val="solid"/>
                      <a:round/>
                      <a:headEnd type="none" w="med" len="med"/>
                      <a:tailEnd type="none" w="med" len="med"/>
                    </a:lnT>
                    <a:lnB w="9525" cap="flat" cmpd="sng" algn="ctr">
                      <a:solidFill>
                        <a:srgbClr val="C04FD5"/>
                      </a:solidFill>
                      <a:prstDash val="solid"/>
                      <a:round/>
                      <a:headEnd type="none" w="med" len="med"/>
                      <a:tailEnd type="none" w="med" len="med"/>
                    </a:lnB>
                  </a:tcPr>
                </a:tc>
                <a:tc>
                  <a:txBody>
                    <a:bodyPr/>
                    <a:lstStyle/>
                    <a:p>
                      <a:pPr algn="ctr" rtl="1"/>
                      <a:r>
                        <a:rPr lang="fa-IR" sz="1600" dirty="0">
                          <a:solidFill>
                            <a:srgbClr val="2C2F34"/>
                          </a:solidFill>
                          <a:effectLst/>
                          <a:cs typeface="B Koodak" panose="00000700000000000000" pitchFamily="2" charset="-78"/>
                        </a:rPr>
                        <a:t>امکان انتخاب تعمیرگاه دلخواه</a:t>
                      </a:r>
                    </a:p>
                  </a:txBody>
                  <a:tcPr marL="37512" marR="37512" marT="37512" marB="37512" anchor="ctr">
                    <a:lnL w="9525" cap="flat" cmpd="sng" algn="ctr">
                      <a:solidFill>
                        <a:srgbClr val="50D6CD"/>
                      </a:solidFill>
                      <a:prstDash val="solid"/>
                      <a:round/>
                      <a:headEnd type="none" w="med" len="med"/>
                      <a:tailEnd type="none" w="med" len="med"/>
                    </a:lnL>
                    <a:lnR w="9525" cap="flat" cmpd="sng" algn="ctr">
                      <a:solidFill>
                        <a:srgbClr val="C055D5"/>
                      </a:solidFill>
                      <a:prstDash val="solid"/>
                      <a:round/>
                      <a:headEnd type="none" w="med" len="med"/>
                      <a:tailEnd type="none" w="med" len="med"/>
                    </a:lnR>
                    <a:lnT w="9525" cap="flat" cmpd="sng" algn="ctr">
                      <a:solidFill>
                        <a:srgbClr val="C052D5"/>
                      </a:solidFill>
                      <a:prstDash val="solid"/>
                      <a:round/>
                      <a:headEnd type="none" w="med" len="med"/>
                      <a:tailEnd type="none" w="med" len="med"/>
                    </a:lnT>
                    <a:lnB w="9525" cap="flat" cmpd="sng" algn="ctr">
                      <a:solidFill>
                        <a:srgbClr val="204DD5"/>
                      </a:solidFill>
                      <a:prstDash val="solid"/>
                      <a:round/>
                      <a:headEnd type="none" w="med" len="med"/>
                      <a:tailEnd type="none" w="med" len="med"/>
                    </a:lnB>
                  </a:tcPr>
                </a:tc>
                <a:extLst>
                  <a:ext uri="{0D108BD9-81ED-4DB2-BD59-A6C34878D82A}">
                    <a16:rowId xmlns:a16="http://schemas.microsoft.com/office/drawing/2014/main" val="4158337371"/>
                  </a:ext>
                </a:extLst>
              </a:tr>
              <a:tr h="515385">
                <a:tc>
                  <a:txBody>
                    <a:bodyPr/>
                    <a:lstStyle/>
                    <a:p>
                      <a:pPr algn="ctr" rtl="1"/>
                      <a:r>
                        <a:rPr lang="fa-IR" sz="1600" b="1" dirty="0">
                          <a:solidFill>
                            <a:srgbClr val="2C2F34"/>
                          </a:solidFill>
                          <a:effectLst/>
                          <a:cs typeface="+mj-cs"/>
                        </a:rPr>
                        <a:t>امکان فسخ قرارداد</a:t>
                      </a:r>
                      <a:endParaRPr lang="fa-IR" sz="1600" dirty="0">
                        <a:solidFill>
                          <a:srgbClr val="2C2F34"/>
                        </a:solidFill>
                        <a:effectLst/>
                        <a:cs typeface="+mj-cs"/>
                      </a:endParaRPr>
                    </a:p>
                  </a:txBody>
                  <a:tcPr marL="37512" marR="37512" marT="37512" marB="37512" anchor="ctr">
                    <a:lnL w="9525" cap="flat" cmpd="sng" algn="ctr">
                      <a:solidFill>
                        <a:srgbClr val="4069D5"/>
                      </a:solidFill>
                      <a:prstDash val="solid"/>
                      <a:round/>
                      <a:headEnd type="none" w="med" len="med"/>
                      <a:tailEnd type="none" w="med" len="med"/>
                    </a:lnL>
                    <a:lnR w="9525" cap="flat" cmpd="sng" algn="ctr">
                      <a:solidFill>
                        <a:srgbClr val="A04ED5"/>
                      </a:solidFill>
                      <a:prstDash val="solid"/>
                      <a:round/>
                      <a:headEnd type="none" w="med" len="med"/>
                      <a:tailEnd type="none" w="med" len="med"/>
                    </a:lnR>
                    <a:lnT w="9525" cap="flat" cmpd="sng" algn="ctr">
                      <a:solidFill>
                        <a:srgbClr val="7069D5"/>
                      </a:solidFill>
                      <a:prstDash val="solid"/>
                      <a:round/>
                      <a:headEnd type="none" w="med" len="med"/>
                      <a:tailEnd type="none" w="med" len="med"/>
                    </a:lnT>
                    <a:lnB w="9525" cap="flat" cmpd="sng" algn="ctr">
                      <a:solidFill>
                        <a:srgbClr val="50D6CD"/>
                      </a:solidFill>
                      <a:prstDash val="solid"/>
                      <a:round/>
                      <a:headEnd type="none" w="med" len="med"/>
                      <a:tailEnd type="none" w="med" len="med"/>
                    </a:lnB>
                    <a:blipFill>
                      <a:blip r:embed="rId2"/>
                      <a:tile tx="0" ty="0" sx="100000" sy="100000" flip="none" algn="tl"/>
                    </a:blipFill>
                  </a:tcPr>
                </a:tc>
                <a:tc>
                  <a:txBody>
                    <a:bodyPr/>
                    <a:lstStyle/>
                    <a:p>
                      <a:pPr algn="ctr" rtl="1"/>
                      <a:r>
                        <a:rPr lang="fa-IR" sz="1600" dirty="0">
                          <a:solidFill>
                            <a:srgbClr val="2C2F34"/>
                          </a:solidFill>
                          <a:effectLst/>
                          <a:cs typeface="B Koodak" panose="00000700000000000000" pitchFamily="2" charset="-78"/>
                        </a:rPr>
                        <a:t>ندارد</a:t>
                      </a:r>
                    </a:p>
                  </a:txBody>
                  <a:tcPr marL="37512" marR="37512" marT="37512" marB="37512" anchor="ctr">
                    <a:lnL w="9525" cap="flat" cmpd="sng" algn="ctr">
                      <a:solidFill>
                        <a:srgbClr val="A04ED5"/>
                      </a:solidFill>
                      <a:prstDash val="solid"/>
                      <a:round/>
                      <a:headEnd type="none" w="med" len="med"/>
                      <a:tailEnd type="none" w="med" len="med"/>
                    </a:lnL>
                    <a:lnR w="9525" cap="flat" cmpd="sng" algn="ctr">
                      <a:solidFill>
                        <a:srgbClr val="E050D5"/>
                      </a:solidFill>
                      <a:prstDash val="solid"/>
                      <a:round/>
                      <a:headEnd type="none" w="med" len="med"/>
                      <a:tailEnd type="none" w="med" len="med"/>
                    </a:lnR>
                    <a:lnT w="9525" cap="flat" cmpd="sng" algn="ctr">
                      <a:solidFill>
                        <a:srgbClr val="C04FD5"/>
                      </a:solidFill>
                      <a:prstDash val="solid"/>
                      <a:round/>
                      <a:headEnd type="none" w="med" len="med"/>
                      <a:tailEnd type="none" w="med" len="med"/>
                    </a:lnT>
                    <a:lnB w="9525" cap="flat" cmpd="sng" algn="ctr">
                      <a:solidFill>
                        <a:srgbClr val="304FD5"/>
                      </a:solidFill>
                      <a:prstDash val="solid"/>
                      <a:round/>
                      <a:headEnd type="none" w="med" len="med"/>
                      <a:tailEnd type="none" w="med" len="med"/>
                    </a:lnB>
                  </a:tcPr>
                </a:tc>
                <a:tc>
                  <a:txBody>
                    <a:bodyPr/>
                    <a:lstStyle/>
                    <a:p>
                      <a:pPr algn="ctr" rtl="1"/>
                      <a:r>
                        <a:rPr lang="fa-IR" sz="1600" dirty="0">
                          <a:solidFill>
                            <a:srgbClr val="2C2F34"/>
                          </a:solidFill>
                          <a:effectLst/>
                          <a:cs typeface="B Koodak" panose="00000700000000000000" pitchFamily="2" charset="-78"/>
                        </a:rPr>
                        <a:t>دارد؛ با شرایط مشخص</a:t>
                      </a:r>
                    </a:p>
                  </a:txBody>
                  <a:tcPr marL="37512" marR="37512" marT="37512" marB="37512" anchor="ctr">
                    <a:lnL w="9525" cap="flat" cmpd="sng" algn="ctr">
                      <a:solidFill>
                        <a:srgbClr val="E050D5"/>
                      </a:solidFill>
                      <a:prstDash val="solid"/>
                      <a:round/>
                      <a:headEnd type="none" w="med" len="med"/>
                      <a:tailEnd type="none" w="med" len="med"/>
                    </a:lnL>
                    <a:lnR w="9525" cap="flat" cmpd="sng" algn="ctr">
                      <a:solidFill>
                        <a:srgbClr val="8050D5"/>
                      </a:solidFill>
                      <a:prstDash val="solid"/>
                      <a:round/>
                      <a:headEnd type="none" w="med" len="med"/>
                      <a:tailEnd type="none" w="med" len="med"/>
                    </a:lnR>
                    <a:lnT w="9525" cap="flat" cmpd="sng" algn="ctr">
                      <a:solidFill>
                        <a:srgbClr val="204DD5"/>
                      </a:solidFill>
                      <a:prstDash val="solid"/>
                      <a:round/>
                      <a:headEnd type="none" w="med" len="med"/>
                      <a:tailEnd type="none" w="med" len="med"/>
                    </a:lnT>
                    <a:lnB w="9525" cap="flat" cmpd="sng" algn="ctr">
                      <a:solidFill>
                        <a:srgbClr val="5050D5"/>
                      </a:solidFill>
                      <a:prstDash val="solid"/>
                      <a:round/>
                      <a:headEnd type="none" w="med" len="med"/>
                      <a:tailEnd type="none" w="med" len="med"/>
                    </a:lnB>
                  </a:tcPr>
                </a:tc>
                <a:extLst>
                  <a:ext uri="{0D108BD9-81ED-4DB2-BD59-A6C34878D82A}">
                    <a16:rowId xmlns:a16="http://schemas.microsoft.com/office/drawing/2014/main" val="3164308109"/>
                  </a:ext>
                </a:extLst>
              </a:tr>
            </a:tbl>
          </a:graphicData>
        </a:graphic>
      </p:graphicFrame>
    </p:spTree>
    <p:extLst>
      <p:ext uri="{BB962C8B-B14F-4D97-AF65-F5344CB8AC3E}">
        <p14:creationId xmlns:p14="http://schemas.microsoft.com/office/powerpoint/2010/main" val="2277871419"/>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97415" y="112542"/>
            <a:ext cx="4604825" cy="1010864"/>
          </a:xfrm>
        </p:spPr>
        <p:txBody>
          <a:bodyPr>
            <a:noAutofit/>
          </a:bodyPr>
          <a:lstStyle/>
          <a:p>
            <a:pPr rtl="1">
              <a:lnSpc>
                <a:spcPct val="200000"/>
              </a:lnSpc>
            </a:pPr>
            <a:r>
              <a:rPr lang="fa-IR" sz="4400" dirty="0" smtClean="0">
                <a:solidFill>
                  <a:srgbClr val="FFC000"/>
                </a:solidFill>
                <a:cs typeface="B Lotus" panose="00000400000000000000" pitchFamily="2" charset="-78"/>
              </a:rPr>
              <a:t>اصل حسن نیت </a:t>
            </a:r>
            <a:endParaRPr lang="en-US" sz="4400" dirty="0">
              <a:solidFill>
                <a:srgbClr val="FFC000"/>
              </a:solidFill>
              <a:cs typeface="B Lotus" panose="00000400000000000000" pitchFamily="2" charset="-78"/>
            </a:endParaRPr>
          </a:p>
        </p:txBody>
      </p:sp>
      <p:sp>
        <p:nvSpPr>
          <p:cNvPr id="3" name="Subtitle 2"/>
          <p:cNvSpPr>
            <a:spLocks noGrp="1"/>
          </p:cNvSpPr>
          <p:nvPr>
            <p:ph type="subTitle" idx="1"/>
          </p:nvPr>
        </p:nvSpPr>
        <p:spPr>
          <a:xfrm>
            <a:off x="337625" y="1123406"/>
            <a:ext cx="11211950" cy="4493624"/>
          </a:xfrm>
        </p:spPr>
        <p:txBody>
          <a:bodyPr>
            <a:noAutofit/>
          </a:bodyPr>
          <a:lstStyle/>
          <a:p>
            <a:pPr algn="r" rtl="1">
              <a:lnSpc>
                <a:spcPct val="200000"/>
              </a:lnSpc>
            </a:pPr>
            <a:r>
              <a:rPr lang="fa-IR" sz="2800" dirty="0" smtClean="0">
                <a:cs typeface="B Lotus" panose="00000400000000000000" pitchFamily="2" charset="-78"/>
              </a:rPr>
              <a:t>در بیمه حسن نیت از عوامل اساسی تنظیم رابطه بین تعهدات طرفین است برای بیمه گر این امکان وجود نداردکه قبل از صدور بیمه نامه و قبول تعهد از نزدیک ملاحظه و کیفات خطر را ارزیابی کند لذا از نظر قانون بیمه وظایفی برای طرفین قرارداد درنظر گرفته شده  است که عبارت است از اصل حسن نیت بنابراین صداقت وحسن نیت را باید ستون معامله ها و قرارداد های بیمه ای به شمار آورد.</a:t>
            </a:r>
          </a:p>
          <a:p>
            <a:pPr algn="r" rtl="1">
              <a:lnSpc>
                <a:spcPct val="150000"/>
              </a:lnSpc>
            </a:pPr>
            <a:endParaRPr lang="en-US" sz="2800" dirty="0">
              <a:cs typeface="B Lotus" panose="00000400000000000000" pitchFamily="2" charset="-78"/>
            </a:endParaRPr>
          </a:p>
        </p:txBody>
      </p:sp>
    </p:spTree>
    <p:extLst>
      <p:ext uri="{BB962C8B-B14F-4D97-AF65-F5344CB8AC3E}">
        <p14:creationId xmlns:p14="http://schemas.microsoft.com/office/powerpoint/2010/main" val="5613325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709" y="130630"/>
            <a:ext cx="11085340" cy="6727370"/>
          </a:xfrm>
        </p:spPr>
        <p:txBody>
          <a:bodyPr>
            <a:noAutofit/>
          </a:bodyPr>
          <a:lstStyle/>
          <a:p>
            <a:pPr algn="r" rtl="1">
              <a:lnSpc>
                <a:spcPct val="200000"/>
              </a:lnSpc>
            </a:pPr>
            <a:r>
              <a:rPr lang="fa-IR" sz="4000" b="1" dirty="0">
                <a:solidFill>
                  <a:srgbClr val="FF0000"/>
                </a:solidFill>
                <a:cs typeface="B Lotus" panose="00000400000000000000" pitchFamily="2" charset="-78"/>
              </a:rPr>
              <a:t>مدیریت ریسک </a:t>
            </a:r>
            <a:r>
              <a:rPr lang="fa-IR" sz="2800" dirty="0">
                <a:cs typeface="B Lotus" panose="00000400000000000000" pitchFamily="2" charset="-78"/>
              </a:rPr>
              <a:t/>
            </a:r>
            <a:br>
              <a:rPr lang="fa-IR" sz="2800" dirty="0">
                <a:cs typeface="B Lotus" panose="00000400000000000000" pitchFamily="2" charset="-78"/>
              </a:rPr>
            </a:br>
            <a:r>
              <a:rPr lang="fa-IR" sz="2800" dirty="0">
                <a:cs typeface="B Lotus" panose="00000400000000000000" pitchFamily="2" charset="-78"/>
              </a:rPr>
              <a:t>شامل فرایندی است که طی آن ،با انتخاب تکنیک های مناسب برای برخورد با ریسک های خالص که شامل بیمه نیز میشود درگیر است و شامل :</a:t>
            </a:r>
            <a:br>
              <a:rPr lang="fa-IR" sz="2800" dirty="0">
                <a:cs typeface="B Lotus" panose="00000400000000000000" pitchFamily="2" charset="-78"/>
              </a:rPr>
            </a:br>
            <a:r>
              <a:rPr lang="fa-IR" sz="2800" dirty="0">
                <a:solidFill>
                  <a:srgbClr val="00B0F0"/>
                </a:solidFill>
                <a:cs typeface="B Lotus" panose="00000400000000000000" pitchFamily="2" charset="-78"/>
              </a:rPr>
              <a:t>ارزیابی ریسک </a:t>
            </a:r>
            <a:br>
              <a:rPr lang="fa-IR" sz="2800" dirty="0">
                <a:solidFill>
                  <a:srgbClr val="00B0F0"/>
                </a:solidFill>
                <a:cs typeface="B Lotus" panose="00000400000000000000" pitchFamily="2" charset="-78"/>
              </a:rPr>
            </a:br>
            <a:r>
              <a:rPr lang="fa-IR" sz="2800" dirty="0">
                <a:solidFill>
                  <a:srgbClr val="00B0F0"/>
                </a:solidFill>
                <a:cs typeface="B Lotus" panose="00000400000000000000" pitchFamily="2" charset="-78"/>
              </a:rPr>
              <a:t>کنترل ریسک </a:t>
            </a:r>
            <a:br>
              <a:rPr lang="fa-IR" sz="2800" dirty="0">
                <a:solidFill>
                  <a:srgbClr val="00B0F0"/>
                </a:solidFill>
                <a:cs typeface="B Lotus" panose="00000400000000000000" pitchFamily="2" charset="-78"/>
              </a:rPr>
            </a:br>
            <a:r>
              <a:rPr lang="fa-IR" sz="2800" dirty="0">
                <a:cs typeface="B Lotus" panose="00000400000000000000" pitchFamily="2" charset="-78"/>
              </a:rPr>
              <a:t>تامین مالی ریسک و اجرای روشهای مقابله با ریسک می باشد </a:t>
            </a:r>
            <a:br>
              <a:rPr lang="fa-IR" sz="2800" dirty="0">
                <a:cs typeface="B Lotus" panose="00000400000000000000" pitchFamily="2" charset="-78"/>
              </a:rPr>
            </a:br>
            <a:endParaRPr lang="en-US" sz="2800" dirty="0"/>
          </a:p>
        </p:txBody>
      </p:sp>
    </p:spTree>
    <p:extLst>
      <p:ext uri="{BB962C8B-B14F-4D97-AF65-F5344CB8AC3E}">
        <p14:creationId xmlns:p14="http://schemas.microsoft.com/office/powerpoint/2010/main" val="93919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032" y="422030"/>
            <a:ext cx="10925418" cy="4907615"/>
          </a:xfrm>
        </p:spPr>
        <p:txBody>
          <a:bodyPr>
            <a:normAutofit fontScale="90000"/>
          </a:bodyPr>
          <a:lstStyle/>
          <a:p>
            <a:pPr algn="ctr" rtl="1">
              <a:lnSpc>
                <a:spcPct val="200000"/>
              </a:lnSpc>
            </a:pPr>
            <a:r>
              <a:rPr lang="fa-IR" sz="4900" dirty="0" smtClean="0">
                <a:solidFill>
                  <a:srgbClr val="00B0F0"/>
                </a:solidFill>
                <a:latin typeface="Arial Black" panose="020B0A04020102020204" pitchFamily="34" charset="0"/>
              </a:rPr>
              <a:t>الحاقیه </a:t>
            </a:r>
            <a:r>
              <a:rPr lang="fa-IR" dirty="0" smtClean="0"/>
              <a:t/>
            </a:r>
            <a:br>
              <a:rPr lang="fa-IR" dirty="0" smtClean="0"/>
            </a:br>
            <a:r>
              <a:rPr lang="fa-IR" sz="4000" dirty="0" smtClean="0">
                <a:cs typeface="B Lotus" panose="00000400000000000000" pitchFamily="2" charset="-78"/>
              </a:rPr>
              <a:t>ورقه ای است که بعد از صدور بیمه نامه ممکن است توسط بیمه گر صادر گردد چنانچه </a:t>
            </a:r>
            <a:r>
              <a:rPr lang="fa-IR" sz="4000" dirty="0" smtClean="0">
                <a:cs typeface="B Lotus" panose="00000400000000000000" pitchFamily="2" charset="-78"/>
              </a:rPr>
              <a:t>بعد از </a:t>
            </a:r>
            <a:r>
              <a:rPr lang="fa-IR" sz="4000" dirty="0" smtClean="0">
                <a:cs typeface="B Lotus" panose="00000400000000000000" pitchFamily="2" charset="-78"/>
              </a:rPr>
              <a:t>صدور بیمه نامه بیمه گذار درخواست تغییراتی در بیمه بنماید این تغییرات توسط اوراق الحاقی انجام </a:t>
            </a:r>
            <a:r>
              <a:rPr lang="fa-IR" sz="4000" dirty="0" smtClean="0">
                <a:cs typeface="B Lotus" panose="00000400000000000000" pitchFamily="2" charset="-78"/>
              </a:rPr>
              <a:t>می گیرد</a:t>
            </a:r>
            <a:r>
              <a:rPr lang="fa-IR" sz="4000" dirty="0" smtClean="0">
                <a:cs typeface="B Lotus" panose="00000400000000000000" pitchFamily="2" charset="-78"/>
              </a:rPr>
              <a:t>.</a:t>
            </a:r>
            <a:endParaRPr lang="en-US" sz="4000" dirty="0">
              <a:cs typeface="B Lotus" panose="00000400000000000000" pitchFamily="2" charset="-78"/>
            </a:endParaRPr>
          </a:p>
        </p:txBody>
      </p:sp>
    </p:spTree>
    <p:extLst>
      <p:ext uri="{BB962C8B-B14F-4D97-AF65-F5344CB8AC3E}">
        <p14:creationId xmlns:p14="http://schemas.microsoft.com/office/powerpoint/2010/main" val="3930100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1252025" y="215703"/>
            <a:ext cx="10286876" cy="5692727"/>
          </a:xfrm>
        </p:spPr>
        <p:txBody>
          <a:bodyPr/>
          <a:lstStyle/>
          <a:p>
            <a:pPr algn="r" rtl="1"/>
            <a:r>
              <a:rPr lang="fa-IR" dirty="0" smtClean="0">
                <a:solidFill>
                  <a:srgbClr val="FF0000"/>
                </a:solidFill>
              </a:rPr>
              <a:t>بیمه های بازرگانی</a:t>
            </a:r>
            <a:r>
              <a:rPr lang="fa-IR" dirty="0" smtClean="0"/>
              <a:t/>
            </a:r>
            <a:br>
              <a:rPr lang="fa-IR" dirty="0" smtClean="0"/>
            </a:br>
            <a:r>
              <a:rPr lang="fa-IR" dirty="0" smtClean="0"/>
              <a:t> </a:t>
            </a:r>
            <a:br>
              <a:rPr lang="fa-IR" dirty="0" smtClean="0"/>
            </a:br>
            <a:r>
              <a:rPr lang="fa-IR" sz="3200" dirty="0" smtClean="0">
                <a:cs typeface="B Lotus" panose="00000400000000000000" pitchFamily="2" charset="-78"/>
              </a:rPr>
              <a:t>اشخاص : تکمیل درمان- حوادث انفرادی-</a:t>
            </a:r>
            <a:r>
              <a:rPr lang="fa-IR" sz="3200" dirty="0">
                <a:cs typeface="B Lotus" panose="00000400000000000000" pitchFamily="2" charset="-78"/>
              </a:rPr>
              <a:t> </a:t>
            </a:r>
            <a:r>
              <a:rPr lang="fa-IR" sz="3200" dirty="0" smtClean="0">
                <a:cs typeface="B Lotus" panose="00000400000000000000" pitchFamily="2" charset="-78"/>
              </a:rPr>
              <a:t>عمر و پس انداز و..............</a:t>
            </a:r>
            <a:br>
              <a:rPr lang="fa-IR" sz="3200" dirty="0" smtClean="0">
                <a:cs typeface="B Lotus" panose="00000400000000000000" pitchFamily="2" charset="-78"/>
              </a:rPr>
            </a:b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cs typeface="B Lotus" panose="00000400000000000000" pitchFamily="2" charset="-78"/>
              </a:rPr>
              <a:t/>
            </a:r>
            <a:br>
              <a:rPr lang="fa-IR" sz="3200" dirty="0" smtClean="0">
                <a:cs typeface="B Lotus" panose="00000400000000000000" pitchFamily="2" charset="-78"/>
              </a:rPr>
            </a:br>
            <a:r>
              <a:rPr lang="fa-IR" sz="3200" dirty="0" smtClean="0">
                <a:cs typeface="B Lotus" panose="00000400000000000000" pitchFamily="2" charset="-78"/>
              </a:rPr>
              <a:t>زیان</a:t>
            </a:r>
            <a:endParaRPr lang="en-US" sz="3200" dirty="0">
              <a:cs typeface="B Lotus" panose="00000400000000000000" pitchFamily="2" charset="-78"/>
            </a:endParaRPr>
          </a:p>
        </p:txBody>
      </p:sp>
      <p:sp>
        <p:nvSpPr>
          <p:cNvPr id="7" name="Right Brace 6"/>
          <p:cNvSpPr/>
          <p:nvPr/>
        </p:nvSpPr>
        <p:spPr>
          <a:xfrm>
            <a:off x="8173328" y="3629465"/>
            <a:ext cx="2616591" cy="153337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9" name="TextBox 8"/>
          <p:cNvSpPr txBox="1"/>
          <p:nvPr/>
        </p:nvSpPr>
        <p:spPr>
          <a:xfrm>
            <a:off x="7189655" y="3449356"/>
            <a:ext cx="983673" cy="584775"/>
          </a:xfrm>
          <a:prstGeom prst="rect">
            <a:avLst/>
          </a:prstGeom>
          <a:noFill/>
        </p:spPr>
        <p:txBody>
          <a:bodyPr wrap="square" rtlCol="0">
            <a:spAutoFit/>
          </a:bodyPr>
          <a:lstStyle/>
          <a:p>
            <a:r>
              <a:rPr lang="fa-IR" sz="3200" dirty="0" smtClean="0">
                <a:cs typeface="B Lotus" panose="00000400000000000000" pitchFamily="2" charset="-78"/>
              </a:rPr>
              <a:t>اموال </a:t>
            </a:r>
            <a:endParaRPr lang="en-US" sz="3200" dirty="0">
              <a:cs typeface="B Lotus" panose="00000400000000000000" pitchFamily="2" charset="-78"/>
            </a:endParaRPr>
          </a:p>
        </p:txBody>
      </p:sp>
      <p:sp>
        <p:nvSpPr>
          <p:cNvPr id="10" name="TextBox 9"/>
          <p:cNvSpPr txBox="1"/>
          <p:nvPr/>
        </p:nvSpPr>
        <p:spPr>
          <a:xfrm>
            <a:off x="6853047" y="4870455"/>
            <a:ext cx="1484178" cy="584775"/>
          </a:xfrm>
          <a:prstGeom prst="rect">
            <a:avLst/>
          </a:prstGeom>
          <a:noFill/>
        </p:spPr>
        <p:txBody>
          <a:bodyPr wrap="square" rtlCol="0">
            <a:spAutoFit/>
          </a:bodyPr>
          <a:lstStyle/>
          <a:p>
            <a:r>
              <a:rPr lang="fa-IR" sz="3200" dirty="0" smtClean="0">
                <a:cs typeface="B Lotus" panose="00000400000000000000" pitchFamily="2" charset="-78"/>
              </a:rPr>
              <a:t>مسئولیت</a:t>
            </a:r>
            <a:endParaRPr lang="en-US" sz="3200" dirty="0">
              <a:cs typeface="B Lotus" panose="00000400000000000000" pitchFamily="2" charset="-78"/>
            </a:endParaRPr>
          </a:p>
        </p:txBody>
      </p:sp>
    </p:spTree>
    <p:extLst>
      <p:ext uri="{BB962C8B-B14F-4D97-AF65-F5344CB8AC3E}">
        <p14:creationId xmlns:p14="http://schemas.microsoft.com/office/powerpoint/2010/main" val="23326692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32086" y="148139"/>
            <a:ext cx="3140076" cy="663092"/>
          </a:xfrm>
        </p:spPr>
        <p:txBody>
          <a:bodyPr>
            <a:normAutofit/>
          </a:bodyPr>
          <a:lstStyle/>
          <a:p>
            <a:pPr rtl="1"/>
            <a:r>
              <a:rPr lang="fa-IR" sz="3600" b="1" dirty="0" smtClean="0">
                <a:solidFill>
                  <a:srgbClr val="FF0000"/>
                </a:solidFill>
                <a:cs typeface="B Lotus" panose="00000400000000000000" pitchFamily="2" charset="-78"/>
              </a:rPr>
              <a:t>ماهیت بیمه بدنه </a:t>
            </a:r>
            <a:endParaRPr lang="en-US" sz="3600" b="1" dirty="0">
              <a:solidFill>
                <a:srgbClr val="FF0000"/>
              </a:solidFill>
              <a:cs typeface="B Lotus" panose="00000400000000000000" pitchFamily="2" charset="-78"/>
            </a:endParaRPr>
          </a:p>
        </p:txBody>
      </p:sp>
      <p:sp>
        <p:nvSpPr>
          <p:cNvPr id="3" name="Subtitle 2"/>
          <p:cNvSpPr>
            <a:spLocks noGrp="1"/>
          </p:cNvSpPr>
          <p:nvPr>
            <p:ph type="subTitle" idx="1"/>
          </p:nvPr>
        </p:nvSpPr>
        <p:spPr>
          <a:xfrm>
            <a:off x="203200" y="990602"/>
            <a:ext cx="11114088" cy="5386753"/>
          </a:xfrm>
        </p:spPr>
        <p:txBody>
          <a:bodyPr>
            <a:normAutofit/>
          </a:bodyPr>
          <a:lstStyle/>
          <a:p>
            <a:pPr algn="r" rtl="1">
              <a:lnSpc>
                <a:spcPct val="100000"/>
              </a:lnSpc>
            </a:pPr>
            <a:r>
              <a:rPr lang="fa-IR" dirty="0" smtClean="0">
                <a:cs typeface="B Lotus" panose="00000400000000000000" pitchFamily="2" charset="-78"/>
              </a:rPr>
              <a:t>بیمه بدنه اتومبیل یک بیمه نامه اختیاری دردسته بیمه های اموال است که برای حفاظت ازخودروخود شخص تهیه میشود.</a:t>
            </a:r>
          </a:p>
          <a:p>
            <a:pPr algn="r" rtl="1">
              <a:lnSpc>
                <a:spcPct val="100000"/>
              </a:lnSpc>
            </a:pPr>
            <a:r>
              <a:rPr lang="fa-IR" dirty="0" smtClean="0">
                <a:cs typeface="B Lotus" panose="00000400000000000000" pitchFamily="2" charset="-78"/>
              </a:rPr>
              <a:t>این بیمه نامه برای زمانی است که خود شخص مقصر حادثه بوده خسارت وسیله نقلیه را درصورت تصادف </a:t>
            </a:r>
            <a:r>
              <a:rPr lang="fa-IR" dirty="0" smtClean="0">
                <a:cs typeface="B Lotus" panose="00000400000000000000" pitchFamily="2" charset="-78"/>
              </a:rPr>
              <a:t>،</a:t>
            </a:r>
            <a:r>
              <a:rPr lang="en-US" dirty="0" smtClean="0">
                <a:cs typeface="B Lotus" panose="00000400000000000000" pitchFamily="2" charset="-78"/>
              </a:rPr>
              <a:t> </a:t>
            </a:r>
          </a:p>
          <a:p>
            <a:pPr algn="r" rtl="1">
              <a:lnSpc>
                <a:spcPct val="100000"/>
              </a:lnSpc>
            </a:pPr>
            <a:r>
              <a:rPr lang="fa-IR" dirty="0" smtClean="0">
                <a:cs typeface="B Lotus" panose="00000400000000000000" pitchFamily="2" charset="-78"/>
              </a:rPr>
              <a:t>واژگونی ،</a:t>
            </a:r>
            <a:r>
              <a:rPr lang="en-US" dirty="0" smtClean="0">
                <a:cs typeface="B Lotus" panose="00000400000000000000" pitchFamily="2" charset="-78"/>
              </a:rPr>
              <a:t> </a:t>
            </a:r>
            <a:r>
              <a:rPr lang="fa-IR" dirty="0" smtClean="0">
                <a:cs typeface="B Lotus" panose="00000400000000000000" pitchFamily="2" charset="-78"/>
              </a:rPr>
              <a:t>برخورد </a:t>
            </a:r>
            <a:r>
              <a:rPr lang="fa-IR" dirty="0" smtClean="0">
                <a:cs typeface="B Lotus" panose="00000400000000000000" pitchFamily="2" charset="-78"/>
              </a:rPr>
              <a:t>با جسم ثابت و متحرک ،آتش سوزی ،انفجار، صاعقه وسرقت کلی </a:t>
            </a:r>
            <a:r>
              <a:rPr lang="fa-IR" dirty="0" smtClean="0">
                <a:cs typeface="B Lotus" panose="00000400000000000000" pitchFamily="2" charset="-78"/>
              </a:rPr>
              <a:t>خوردو، </a:t>
            </a:r>
            <a:r>
              <a:rPr lang="fa-IR" dirty="0" smtClean="0">
                <a:cs typeface="B Lotus" panose="00000400000000000000" pitchFamily="2" charset="-78"/>
              </a:rPr>
              <a:t>همچنین هزینه </a:t>
            </a:r>
            <a:r>
              <a:rPr lang="fa-IR" dirty="0" smtClean="0">
                <a:cs typeface="B Lotus" panose="00000400000000000000" pitchFamily="2" charset="-78"/>
              </a:rPr>
              <a:t>نجات</a:t>
            </a:r>
            <a:endParaRPr lang="en-US" dirty="0" smtClean="0">
              <a:cs typeface="B Lotus" panose="00000400000000000000" pitchFamily="2" charset="-78"/>
            </a:endParaRPr>
          </a:p>
          <a:p>
            <a:pPr algn="r" rtl="1">
              <a:lnSpc>
                <a:spcPct val="100000"/>
              </a:lnSpc>
            </a:pPr>
            <a:r>
              <a:rPr lang="fa-IR" dirty="0" smtClean="0">
                <a:cs typeface="B Lotus" panose="00000400000000000000" pitchFamily="2" charset="-78"/>
              </a:rPr>
              <a:t> </a:t>
            </a:r>
            <a:r>
              <a:rPr lang="fa-IR" dirty="0" smtClean="0">
                <a:cs typeface="B Lotus" panose="00000400000000000000" pitchFamily="2" charset="-78"/>
              </a:rPr>
              <a:t>وحمل و </a:t>
            </a:r>
            <a:r>
              <a:rPr lang="fa-IR" dirty="0" smtClean="0">
                <a:cs typeface="B Lotus" panose="00000400000000000000" pitchFamily="2" charset="-78"/>
              </a:rPr>
              <a:t>نقل </a:t>
            </a:r>
            <a:r>
              <a:rPr lang="fa-IR" dirty="0" smtClean="0">
                <a:cs typeface="B Lotus" panose="00000400000000000000" pitchFamily="2" charset="-78"/>
              </a:rPr>
              <a:t>مورد بیمه را به بیمه گذارپرداخت می </a:t>
            </a:r>
            <a:r>
              <a:rPr lang="fa-IR" dirty="0" smtClean="0">
                <a:cs typeface="B Lotus" panose="00000400000000000000" pitchFamily="2" charset="-78"/>
              </a:rPr>
              <a:t>کند</a:t>
            </a:r>
            <a:r>
              <a:rPr lang="en-US" dirty="0" smtClean="0">
                <a:cs typeface="B Lotus" panose="00000400000000000000" pitchFamily="2" charset="-78"/>
              </a:rPr>
              <a:t>.</a:t>
            </a:r>
            <a:endParaRPr lang="fa-IR" dirty="0" smtClean="0">
              <a:cs typeface="B Lotus" panose="00000400000000000000" pitchFamily="2" charset="-78"/>
            </a:endParaRPr>
          </a:p>
          <a:p>
            <a:pPr algn="r" rtl="1"/>
            <a:endParaRPr lang="fa-IR" dirty="0" smtClean="0">
              <a:cs typeface="B Lotus" panose="00000400000000000000" pitchFamily="2" charset="-78"/>
            </a:endParaRPr>
          </a:p>
          <a:p>
            <a:pPr algn="r" rtl="1"/>
            <a:endParaRPr lang="fa-IR" sz="2800" dirty="0" smtClean="0">
              <a:cs typeface="B Lotus" panose="00000400000000000000" pitchFamily="2" charset="-78"/>
            </a:endParaRPr>
          </a:p>
          <a:p>
            <a:pPr algn="r" rtl="1"/>
            <a:endParaRPr lang="en-US" sz="2800" dirty="0" smtClean="0">
              <a:cs typeface="B Lotus" panose="00000400000000000000" pitchFamily="2" charset="-78"/>
            </a:endParaRPr>
          </a:p>
          <a:p>
            <a:pPr algn="r" rtl="1"/>
            <a:r>
              <a:rPr lang="fa-IR" sz="2800" dirty="0" smtClean="0">
                <a:cs typeface="B Lotus" panose="00000400000000000000" pitchFamily="2" charset="-78"/>
              </a:rPr>
              <a:t>تعهدات </a:t>
            </a:r>
            <a:r>
              <a:rPr lang="fa-IR" sz="2800" dirty="0" smtClean="0">
                <a:cs typeface="B Lotus" panose="00000400000000000000" pitchFamily="2" charset="-78"/>
              </a:rPr>
              <a:t>بیمه نامه بدنه</a:t>
            </a:r>
          </a:p>
          <a:p>
            <a:pPr algn="r" rtl="1"/>
            <a:endParaRPr lang="fa-IR" sz="2000" dirty="0" smtClean="0">
              <a:latin typeface="Arial Rounded MT Bold" panose="020F0704030504030204" pitchFamily="34" charset="0"/>
              <a:cs typeface="B Lotus" panose="00000400000000000000" pitchFamily="2" charset="-78"/>
            </a:endParaRPr>
          </a:p>
          <a:p>
            <a:pPr algn="r" rtl="1"/>
            <a:endParaRPr lang="fa-IR" sz="2800" dirty="0" smtClean="0">
              <a:cs typeface="B Lotus" panose="00000400000000000000" pitchFamily="2" charset="-78"/>
            </a:endParaRPr>
          </a:p>
        </p:txBody>
      </p:sp>
      <p:sp>
        <p:nvSpPr>
          <p:cNvPr id="4" name="Right Brace 3"/>
          <p:cNvSpPr/>
          <p:nvPr/>
        </p:nvSpPr>
        <p:spPr>
          <a:xfrm>
            <a:off x="7226300" y="4300624"/>
            <a:ext cx="1524000" cy="142605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 name="TextBox 7"/>
          <p:cNvSpPr txBox="1"/>
          <p:nvPr/>
        </p:nvSpPr>
        <p:spPr>
          <a:xfrm>
            <a:off x="5445797" y="4115958"/>
            <a:ext cx="1651000" cy="369332"/>
          </a:xfrm>
          <a:prstGeom prst="rect">
            <a:avLst/>
          </a:prstGeom>
          <a:noFill/>
        </p:spPr>
        <p:txBody>
          <a:bodyPr wrap="square" rtlCol="0">
            <a:spAutoFit/>
          </a:bodyPr>
          <a:lstStyle/>
          <a:p>
            <a:r>
              <a:rPr lang="fa-IR" dirty="0" smtClean="0"/>
              <a:t>پوشش های اصلی </a:t>
            </a:r>
            <a:endParaRPr lang="en-US" dirty="0"/>
          </a:p>
        </p:txBody>
      </p:sp>
      <p:sp>
        <p:nvSpPr>
          <p:cNvPr id="10" name="TextBox 9"/>
          <p:cNvSpPr txBox="1"/>
          <p:nvPr/>
        </p:nvSpPr>
        <p:spPr>
          <a:xfrm>
            <a:off x="4778466" y="3612073"/>
            <a:ext cx="1492831" cy="369332"/>
          </a:xfrm>
          <a:prstGeom prst="rect">
            <a:avLst/>
          </a:prstGeom>
          <a:noFill/>
        </p:spPr>
        <p:txBody>
          <a:bodyPr wrap="square" rtlCol="0">
            <a:spAutoFit/>
          </a:bodyPr>
          <a:lstStyle/>
          <a:p>
            <a:endParaRPr lang="en-US" dirty="0"/>
          </a:p>
        </p:txBody>
      </p:sp>
      <p:sp>
        <p:nvSpPr>
          <p:cNvPr id="11" name="TextBox 10"/>
          <p:cNvSpPr txBox="1"/>
          <p:nvPr/>
        </p:nvSpPr>
        <p:spPr>
          <a:xfrm>
            <a:off x="4749800" y="3965429"/>
            <a:ext cx="1492831" cy="369332"/>
          </a:xfrm>
          <a:prstGeom prst="rect">
            <a:avLst/>
          </a:prstGeom>
          <a:noFill/>
        </p:spPr>
        <p:txBody>
          <a:bodyPr wrap="square" rtlCol="0">
            <a:spAutoFit/>
          </a:bodyPr>
          <a:lstStyle/>
          <a:p>
            <a:endParaRPr lang="en-US" dirty="0"/>
          </a:p>
        </p:txBody>
      </p:sp>
      <p:sp>
        <p:nvSpPr>
          <p:cNvPr id="12" name="TextBox 11"/>
          <p:cNvSpPr txBox="1"/>
          <p:nvPr/>
        </p:nvSpPr>
        <p:spPr>
          <a:xfrm>
            <a:off x="5417131" y="5517577"/>
            <a:ext cx="1651000" cy="371957"/>
          </a:xfrm>
          <a:prstGeom prst="rect">
            <a:avLst/>
          </a:prstGeom>
          <a:noFill/>
        </p:spPr>
        <p:txBody>
          <a:bodyPr wrap="square" rtlCol="0">
            <a:spAutoFit/>
          </a:bodyPr>
          <a:lstStyle/>
          <a:p>
            <a:r>
              <a:rPr lang="fa-IR" dirty="0" smtClean="0"/>
              <a:t>پوشش </a:t>
            </a:r>
            <a:r>
              <a:rPr lang="fa-IR" dirty="0" smtClean="0"/>
              <a:t>های </a:t>
            </a:r>
            <a:r>
              <a:rPr lang="fa-IR" dirty="0" smtClean="0"/>
              <a:t>اضافی</a:t>
            </a:r>
            <a:endParaRPr lang="en-US" dirty="0"/>
          </a:p>
        </p:txBody>
      </p:sp>
    </p:spTree>
    <p:extLst>
      <p:ext uri="{BB962C8B-B14F-4D97-AF65-F5344CB8AC3E}">
        <p14:creationId xmlns:p14="http://schemas.microsoft.com/office/powerpoint/2010/main" val="397190542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7343" y="0"/>
            <a:ext cx="3848100" cy="701675"/>
          </a:xfrm>
        </p:spPr>
        <p:txBody>
          <a:bodyPr/>
          <a:lstStyle/>
          <a:p>
            <a:pPr algn="r" rtl="1"/>
            <a:r>
              <a:rPr lang="fa-IR" dirty="0" smtClean="0">
                <a:solidFill>
                  <a:schemeClr val="accent1"/>
                </a:solidFill>
              </a:rPr>
              <a:t>پوشش های اصلی </a:t>
            </a:r>
            <a:endParaRPr lang="en-US" dirty="0">
              <a:solidFill>
                <a:schemeClr val="accent1"/>
              </a:solidFill>
            </a:endParaRPr>
          </a:p>
        </p:txBody>
      </p:sp>
      <p:sp>
        <p:nvSpPr>
          <p:cNvPr id="3" name="Content Placeholder 2"/>
          <p:cNvSpPr>
            <a:spLocks noGrp="1"/>
          </p:cNvSpPr>
          <p:nvPr>
            <p:ph idx="1"/>
          </p:nvPr>
        </p:nvSpPr>
        <p:spPr>
          <a:xfrm>
            <a:off x="872672" y="701674"/>
            <a:ext cx="10515600" cy="6156325"/>
          </a:xfrm>
        </p:spPr>
        <p:txBody>
          <a:bodyPr>
            <a:noAutofit/>
          </a:bodyPr>
          <a:lstStyle/>
          <a:p>
            <a:pPr algn="r" rtl="1"/>
            <a:r>
              <a:rPr lang="fa-IR" sz="2400" dirty="0" smtClean="0"/>
              <a:t>1- آتش سوزی ، صاعقه ، انفجار</a:t>
            </a:r>
          </a:p>
          <a:p>
            <a:pPr algn="r" rtl="1"/>
            <a:r>
              <a:rPr lang="fa-IR" sz="2400" dirty="0" smtClean="0"/>
              <a:t>2- حادثه </a:t>
            </a:r>
          </a:p>
          <a:p>
            <a:pPr algn="r" rtl="1"/>
            <a:r>
              <a:rPr lang="fa-IR" sz="2400" dirty="0" smtClean="0"/>
              <a:t>3- سرقت کلی</a:t>
            </a:r>
          </a:p>
          <a:p>
            <a:pPr algn="r" rtl="1"/>
            <a:r>
              <a:rPr lang="fa-IR" sz="2400" dirty="0" smtClean="0">
                <a:solidFill>
                  <a:srgbClr val="FF0000"/>
                </a:solidFill>
              </a:rPr>
              <a:t>نکته</a:t>
            </a:r>
            <a:r>
              <a:rPr lang="fa-IR" sz="2400" dirty="0" smtClean="0"/>
              <a:t> </a:t>
            </a:r>
          </a:p>
          <a:p>
            <a:pPr algn="r" rtl="1">
              <a:lnSpc>
                <a:spcPct val="150000"/>
              </a:lnSpc>
            </a:pPr>
            <a:r>
              <a:rPr lang="fa-IR" sz="2400" dirty="0" smtClean="0"/>
              <a:t>هزینه های متعارفی که بیمه گذار برای نجات موضوع بیمه خسارت دیده وانتقال آن به نزدیک ترین </a:t>
            </a:r>
          </a:p>
          <a:p>
            <a:pPr algn="r" rtl="1">
              <a:lnSpc>
                <a:spcPct val="150000"/>
              </a:lnSpc>
            </a:pPr>
            <a:r>
              <a:rPr lang="fa-IR" sz="2400" dirty="0" smtClean="0"/>
              <a:t>محل تعمیر پرداخت میکند.</a:t>
            </a:r>
          </a:p>
          <a:p>
            <a:pPr marL="0" indent="0" algn="r" rtl="1">
              <a:lnSpc>
                <a:spcPct val="150000"/>
              </a:lnSpc>
              <a:buNone/>
            </a:pPr>
            <a:r>
              <a:rPr lang="fa-IR" sz="2400" dirty="0" smtClean="0">
                <a:solidFill>
                  <a:srgbClr val="FF0000"/>
                </a:solidFill>
              </a:rPr>
              <a:t>نکته</a:t>
            </a:r>
          </a:p>
          <a:p>
            <a:pPr algn="r" rtl="1">
              <a:lnSpc>
                <a:spcPct val="150000"/>
              </a:lnSpc>
            </a:pPr>
            <a:r>
              <a:rPr lang="fa-IR" sz="2400" dirty="0" smtClean="0">
                <a:cs typeface="B Lotus" panose="00000400000000000000" pitchFamily="2" charset="-78"/>
              </a:rPr>
              <a:t>خسارت کلی :  مورد بیمه زمانی به کلی از بین رفته تلقی خواهد شد که حدالاقل 60 روز پس سرقت </a:t>
            </a:r>
          </a:p>
          <a:p>
            <a:pPr algn="r" rtl="1">
              <a:lnSpc>
                <a:spcPct val="150000"/>
              </a:lnSpc>
            </a:pPr>
            <a:r>
              <a:rPr lang="fa-IR" sz="2400" dirty="0" smtClean="0">
                <a:cs typeface="B Lotus" panose="00000400000000000000" pitchFamily="2" charset="-78"/>
              </a:rPr>
              <a:t>پیدا نشود یا در اثر حوادث مشمول بیمه به حدی آسیب ببیند که مجموع هزینه ای تعمیر و تعویض </a:t>
            </a:r>
          </a:p>
          <a:p>
            <a:pPr algn="r" rtl="1">
              <a:lnSpc>
                <a:spcPct val="150000"/>
              </a:lnSpc>
            </a:pPr>
            <a:r>
              <a:rPr lang="fa-IR" sz="2400" dirty="0" smtClean="0">
                <a:cs typeface="B Lotus" panose="00000400000000000000" pitchFamily="2" charset="-78"/>
              </a:rPr>
              <a:t>قسمت های خسارت دیده آن با احتساب هزینه های نجات از 75%  قیمت خودرو در روز حادثه بیشتر </a:t>
            </a:r>
            <a:r>
              <a:rPr lang="fa-IR" sz="2400" dirty="0" smtClean="0">
                <a:cs typeface="B Lotus" panose="00000400000000000000" pitchFamily="2" charset="-78"/>
              </a:rPr>
              <a:t>باشد.</a:t>
            </a:r>
            <a:endParaRPr lang="en-US" sz="2400" dirty="0">
              <a:cs typeface="B Lotus" panose="00000400000000000000" pitchFamily="2" charset="-78"/>
            </a:endParaRPr>
          </a:p>
        </p:txBody>
      </p:sp>
    </p:spTree>
    <p:extLst>
      <p:ext uri="{BB962C8B-B14F-4D97-AF65-F5344CB8AC3E}">
        <p14:creationId xmlns:p14="http://schemas.microsoft.com/office/powerpoint/2010/main" val="152880032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7671" y="0"/>
            <a:ext cx="6988266" cy="615449"/>
          </a:xfrm>
        </p:spPr>
        <p:txBody>
          <a:bodyPr>
            <a:normAutofit/>
          </a:bodyPr>
          <a:lstStyle/>
          <a:p>
            <a:pPr algn="ctr" rtl="1"/>
            <a:r>
              <a:rPr lang="fa-IR" sz="3600" dirty="0" smtClean="0">
                <a:solidFill>
                  <a:srgbClr val="00B050"/>
                </a:solidFill>
                <a:latin typeface="Arial Black" panose="020B0A04020102020204" pitchFamily="34" charset="0"/>
              </a:rPr>
              <a:t>پوشش </a:t>
            </a:r>
            <a:r>
              <a:rPr lang="fa-IR" sz="3600" dirty="0" smtClean="0">
                <a:solidFill>
                  <a:srgbClr val="00B050"/>
                </a:solidFill>
                <a:latin typeface="Arial Black" panose="020B0A04020102020204" pitchFamily="34" charset="0"/>
              </a:rPr>
              <a:t>های </a:t>
            </a:r>
            <a:r>
              <a:rPr lang="fa-IR" sz="3600" dirty="0" smtClean="0">
                <a:solidFill>
                  <a:srgbClr val="00B050"/>
                </a:solidFill>
                <a:latin typeface="Arial Black" panose="020B0A04020102020204" pitchFamily="34" charset="0"/>
              </a:rPr>
              <a:t>اضافی یا کلوزهای بیمه نامه </a:t>
            </a:r>
            <a:endParaRPr lang="en-US" sz="3600" dirty="0">
              <a:solidFill>
                <a:srgbClr val="00B050"/>
              </a:solidFill>
              <a:latin typeface="Arial Black" panose="020B0A04020102020204" pitchFamily="34" charset="0"/>
            </a:endParaRPr>
          </a:p>
        </p:txBody>
      </p:sp>
      <p:sp>
        <p:nvSpPr>
          <p:cNvPr id="3" name="Text Placeholder 2"/>
          <p:cNvSpPr>
            <a:spLocks noGrp="1"/>
          </p:cNvSpPr>
          <p:nvPr>
            <p:ph type="body" idx="1"/>
          </p:nvPr>
        </p:nvSpPr>
        <p:spPr>
          <a:xfrm>
            <a:off x="295422" y="615449"/>
            <a:ext cx="11706329" cy="6242551"/>
          </a:xfrm>
        </p:spPr>
        <p:txBody>
          <a:bodyPr>
            <a:normAutofit fontScale="47500" lnSpcReduction="20000"/>
          </a:bodyPr>
          <a:lstStyle/>
          <a:p>
            <a:pPr algn="just" rtl="1">
              <a:lnSpc>
                <a:spcPct val="120000"/>
              </a:lnSpc>
            </a:pPr>
            <a:r>
              <a:rPr lang="fa-IR" sz="4400" dirty="0" smtClean="0">
                <a:solidFill>
                  <a:schemeClr val="tx1"/>
                </a:solidFill>
                <a:cs typeface="B Lotus" panose="00000400000000000000" pitchFamily="2" charset="-78"/>
              </a:rPr>
              <a:t>شما با پرداخت حق بیمه اولیه شرایط پایه بیمه نامه را تهیه میکنید که همان پوشش های اصلی است </a:t>
            </a:r>
            <a:r>
              <a:rPr lang="fa-IR" sz="4400" dirty="0" smtClean="0">
                <a:solidFill>
                  <a:schemeClr val="tx1"/>
                </a:solidFill>
                <a:cs typeface="B Lotus" panose="00000400000000000000" pitchFamily="2" charset="-78"/>
              </a:rPr>
              <a:t>نکته </a:t>
            </a:r>
            <a:r>
              <a:rPr lang="fa-IR" sz="4400" dirty="0" smtClean="0">
                <a:solidFill>
                  <a:schemeClr val="tx1"/>
                </a:solidFill>
                <a:cs typeface="B Lotus" panose="00000400000000000000" pitchFamily="2" charset="-78"/>
              </a:rPr>
              <a:t>مهم در پوشش های اضافی یا همان کلوزها می باشد که بیمه نامه را تکمیل تر </a:t>
            </a:r>
            <a:r>
              <a:rPr lang="fa-IR" sz="4400" dirty="0" smtClean="0">
                <a:solidFill>
                  <a:schemeClr val="tx1"/>
                </a:solidFill>
                <a:cs typeface="B Lotus" panose="00000400000000000000" pitchFamily="2" charset="-78"/>
              </a:rPr>
              <a:t>میکند</a:t>
            </a:r>
            <a:endParaRPr lang="fa-IR" sz="4400" dirty="0" smtClean="0">
              <a:solidFill>
                <a:schemeClr val="tx1"/>
              </a:solidFill>
              <a:cs typeface="B Lotus" panose="00000400000000000000" pitchFamily="2" charset="-78"/>
            </a:endParaRPr>
          </a:p>
          <a:p>
            <a:pPr algn="just" rtl="1">
              <a:lnSpc>
                <a:spcPct val="120000"/>
              </a:lnSpc>
            </a:pPr>
            <a:r>
              <a:rPr lang="fa-IR" sz="4400" dirty="0" smtClean="0">
                <a:solidFill>
                  <a:srgbClr val="FF0000"/>
                </a:solidFill>
                <a:cs typeface="B Lotus" panose="00000400000000000000" pitchFamily="2" charset="-78"/>
              </a:rPr>
              <a:t>1- شکست شیشه به تنهایی:</a:t>
            </a:r>
          </a:p>
          <a:p>
            <a:pPr algn="just" rtl="1">
              <a:lnSpc>
                <a:spcPct val="120000"/>
              </a:lnSpc>
            </a:pPr>
            <a:r>
              <a:rPr lang="fa-IR" sz="4400" dirty="0" smtClean="0">
                <a:solidFill>
                  <a:schemeClr val="tx1"/>
                </a:solidFill>
                <a:cs typeface="B Lotus" panose="00000400000000000000" pitchFamily="2" charset="-78"/>
              </a:rPr>
              <a:t>در این کلوز بیمه گذار میتواند با پرداخت حق بیمه جزئی این پوشش را به بیمه نامه خود اضافه کند </a:t>
            </a:r>
          </a:p>
          <a:p>
            <a:pPr algn="just" rtl="1">
              <a:lnSpc>
                <a:spcPct val="120000"/>
              </a:lnSpc>
            </a:pPr>
            <a:r>
              <a:rPr lang="fa-IR" sz="4400" dirty="0" smtClean="0">
                <a:solidFill>
                  <a:schemeClr val="tx1"/>
                </a:solidFill>
                <a:cs typeface="B Lotus" panose="00000400000000000000" pitchFamily="2" charset="-78"/>
              </a:rPr>
              <a:t>خسارت های قابل پرداخت : ارزش روز شیشه و هزنیه نصب آن است با کسر 10% فرانشیز</a:t>
            </a:r>
          </a:p>
          <a:p>
            <a:pPr algn="ctr" rtl="1">
              <a:lnSpc>
                <a:spcPct val="120000"/>
              </a:lnSpc>
            </a:pPr>
            <a:r>
              <a:rPr lang="fa-IR" sz="5800" dirty="0" smtClean="0">
                <a:solidFill>
                  <a:schemeClr val="accent1">
                    <a:lumMod val="75000"/>
                  </a:schemeClr>
                </a:solidFill>
                <a:cs typeface="B Lotus" panose="00000400000000000000" pitchFamily="2" charset="-78"/>
              </a:rPr>
              <a:t>نکته</a:t>
            </a:r>
            <a:r>
              <a:rPr lang="fa-IR" sz="4400" dirty="0" smtClean="0">
                <a:solidFill>
                  <a:schemeClr val="tx1"/>
                </a:solidFill>
                <a:cs typeface="B Lotus" panose="00000400000000000000" pitchFamily="2" charset="-78"/>
              </a:rPr>
              <a:t> </a:t>
            </a:r>
          </a:p>
          <a:p>
            <a:pPr algn="just" rtl="1">
              <a:lnSpc>
                <a:spcPct val="120000"/>
              </a:lnSpc>
            </a:pPr>
            <a:r>
              <a:rPr lang="fa-IR" sz="4400" dirty="0" smtClean="0">
                <a:solidFill>
                  <a:srgbClr val="FF0000"/>
                </a:solidFill>
                <a:cs typeface="B Lotus" panose="00000400000000000000" pitchFamily="2" charset="-78"/>
              </a:rPr>
              <a:t>فرانشیز: </a:t>
            </a:r>
            <a:r>
              <a:rPr lang="fa-IR" sz="4400" dirty="0" smtClean="0">
                <a:solidFill>
                  <a:schemeClr val="tx1"/>
                </a:solidFill>
                <a:cs typeface="B Lotus" panose="00000400000000000000" pitchFamily="2" charset="-78"/>
              </a:rPr>
              <a:t>دربسیاری از انواع بیمه از جمله بیمه بدنه ، باربری ،درمان رقمی به عنوان فرانشیر معین میشود  در </a:t>
            </a:r>
            <a:r>
              <a:rPr lang="fa-IR" sz="4400" dirty="0" smtClean="0">
                <a:solidFill>
                  <a:schemeClr val="tx1"/>
                </a:solidFill>
                <a:cs typeface="B Lotus" panose="00000400000000000000" pitchFamily="2" charset="-78"/>
              </a:rPr>
              <a:t>واقع </a:t>
            </a:r>
            <a:r>
              <a:rPr lang="fa-IR" sz="4400" dirty="0" smtClean="0">
                <a:solidFill>
                  <a:schemeClr val="tx1"/>
                </a:solidFill>
                <a:cs typeface="B Lotus" panose="00000400000000000000" pitchFamily="2" charset="-78"/>
              </a:rPr>
              <a:t>فرانشیز آن بخش از خسارت است که خود بیمه گذار باید پرداخت </a:t>
            </a:r>
            <a:r>
              <a:rPr lang="fa-IR" sz="4400" dirty="0" smtClean="0">
                <a:solidFill>
                  <a:schemeClr val="tx1"/>
                </a:solidFill>
                <a:cs typeface="B Lotus" panose="00000400000000000000" pitchFamily="2" charset="-78"/>
              </a:rPr>
              <a:t>کند</a:t>
            </a:r>
            <a:r>
              <a:rPr lang="en-US" sz="4400" dirty="0" smtClean="0">
                <a:solidFill>
                  <a:schemeClr val="tx1"/>
                </a:solidFill>
                <a:cs typeface="B Lotus" panose="00000400000000000000" pitchFamily="2" charset="-78"/>
              </a:rPr>
              <a:t>.</a:t>
            </a:r>
            <a:endParaRPr lang="fa-IR" sz="4400" dirty="0" smtClean="0">
              <a:solidFill>
                <a:schemeClr val="tx1"/>
              </a:solidFill>
              <a:cs typeface="B Lotus" panose="00000400000000000000" pitchFamily="2" charset="-78"/>
            </a:endParaRPr>
          </a:p>
          <a:p>
            <a:pPr algn="just" rtl="1">
              <a:lnSpc>
                <a:spcPct val="120000"/>
              </a:lnSpc>
            </a:pPr>
            <a:r>
              <a:rPr lang="fa-IR" sz="4400" dirty="0" smtClean="0">
                <a:solidFill>
                  <a:srgbClr val="FF0000"/>
                </a:solidFill>
                <a:cs typeface="B Lotus" panose="00000400000000000000" pitchFamily="2" charset="-78"/>
              </a:rPr>
              <a:t>2- بلایای طبیعی </a:t>
            </a:r>
            <a:r>
              <a:rPr lang="en-US" sz="4400" dirty="0">
                <a:solidFill>
                  <a:schemeClr val="tx1"/>
                </a:solidFill>
                <a:cs typeface="B Lotus" panose="00000400000000000000" pitchFamily="2" charset="-78"/>
              </a:rPr>
              <a:t>:</a:t>
            </a:r>
            <a:endParaRPr lang="fa-IR" sz="4400" dirty="0" smtClean="0">
              <a:solidFill>
                <a:schemeClr val="tx1"/>
              </a:solidFill>
              <a:cs typeface="B Lotus" panose="00000400000000000000" pitchFamily="2" charset="-78"/>
            </a:endParaRPr>
          </a:p>
          <a:p>
            <a:pPr algn="r" rtl="1">
              <a:lnSpc>
                <a:spcPct val="170000"/>
              </a:lnSpc>
            </a:pPr>
            <a:r>
              <a:rPr lang="fa-IR" sz="5100" dirty="0" smtClean="0">
                <a:solidFill>
                  <a:schemeClr val="tx1"/>
                </a:solidFill>
                <a:cs typeface="B Lotus" panose="00000400000000000000" pitchFamily="2" charset="-78"/>
              </a:rPr>
              <a:t>در حوادثی همچون سیل شیراز بسیاری از </a:t>
            </a:r>
            <a:r>
              <a:rPr lang="fa-IR" sz="5100" dirty="0" smtClean="0">
                <a:solidFill>
                  <a:schemeClr val="tx1"/>
                </a:solidFill>
                <a:cs typeface="B Lotus" panose="00000400000000000000" pitchFamily="2" charset="-78"/>
              </a:rPr>
              <a:t>خودروها </a:t>
            </a:r>
            <a:r>
              <a:rPr lang="fa-IR" sz="5100" dirty="0" smtClean="0">
                <a:solidFill>
                  <a:schemeClr val="tx1"/>
                </a:solidFill>
                <a:cs typeface="B Lotus" panose="00000400000000000000" pitchFamily="2" charset="-78"/>
              </a:rPr>
              <a:t>که حتی بیمه بدنه داشتند </a:t>
            </a:r>
            <a:r>
              <a:rPr lang="fa-IR" sz="5100" dirty="0" smtClean="0">
                <a:solidFill>
                  <a:schemeClr val="tx1"/>
                </a:solidFill>
                <a:cs typeface="B Lotus" panose="00000400000000000000" pitchFamily="2" charset="-78"/>
              </a:rPr>
              <a:t>،نتوانستند </a:t>
            </a:r>
            <a:r>
              <a:rPr lang="fa-IR" sz="5100" dirty="0" smtClean="0">
                <a:solidFill>
                  <a:schemeClr val="tx1"/>
                </a:solidFill>
                <a:cs typeface="B Lotus" panose="00000400000000000000" pitchFamily="2" charset="-78"/>
              </a:rPr>
              <a:t>خسارت دریافت کنند زیرا کلوز بلایای </a:t>
            </a:r>
            <a:r>
              <a:rPr lang="fa-IR" sz="5100" dirty="0" smtClean="0">
                <a:solidFill>
                  <a:schemeClr val="tx1"/>
                </a:solidFill>
                <a:cs typeface="B Lotus" panose="00000400000000000000" pitchFamily="2" charset="-78"/>
              </a:rPr>
              <a:t>طبیعی </a:t>
            </a:r>
            <a:r>
              <a:rPr lang="fa-IR" sz="5100" dirty="0" smtClean="0">
                <a:solidFill>
                  <a:schemeClr val="tx1"/>
                </a:solidFill>
                <a:cs typeface="B Lotus" panose="00000400000000000000" pitchFamily="2" charset="-78"/>
              </a:rPr>
              <a:t>برای انها فعال نبود پس اگر علت وقوع حادثه بلایای طبیعی از جمله سیل زلزله آتش فشان ، وزش باد وطوفان یا </a:t>
            </a:r>
            <a:r>
              <a:rPr lang="fa-IR" sz="5100" dirty="0" smtClean="0">
                <a:solidFill>
                  <a:schemeClr val="tx1"/>
                </a:solidFill>
                <a:cs typeface="B Lotus" panose="00000400000000000000" pitchFamily="2" charset="-78"/>
              </a:rPr>
              <a:t>ریزش کوه </a:t>
            </a:r>
            <a:r>
              <a:rPr lang="fa-IR" sz="5100" dirty="0" smtClean="0">
                <a:solidFill>
                  <a:schemeClr val="tx1"/>
                </a:solidFill>
                <a:cs typeface="B Lotus" panose="00000400000000000000" pitchFamily="2" charset="-78"/>
              </a:rPr>
              <a:t>باشد بیمه بدنه در صورت فعال بودن </a:t>
            </a:r>
            <a:r>
              <a:rPr lang="fa-IR" sz="5100" dirty="0" smtClean="0">
                <a:solidFill>
                  <a:schemeClr val="tx1"/>
                </a:solidFill>
                <a:cs typeface="B Lotus" panose="00000400000000000000" pitchFamily="2" charset="-78"/>
              </a:rPr>
              <a:t>این کلوز </a:t>
            </a:r>
            <a:r>
              <a:rPr lang="fa-IR" sz="5100" dirty="0" smtClean="0">
                <a:solidFill>
                  <a:schemeClr val="tx1"/>
                </a:solidFill>
                <a:cs typeface="B Lotus" panose="00000400000000000000" pitchFamily="2" charset="-78"/>
              </a:rPr>
              <a:t>خسارت پرداخت می </a:t>
            </a:r>
            <a:r>
              <a:rPr lang="fa-IR" sz="5100" dirty="0" smtClean="0">
                <a:solidFill>
                  <a:schemeClr val="tx1"/>
                </a:solidFill>
                <a:cs typeface="B Lotus" panose="00000400000000000000" pitchFamily="2" charset="-78"/>
              </a:rPr>
              <a:t>کند.</a:t>
            </a:r>
            <a:endParaRPr lang="fa-IR" sz="5100" dirty="0" smtClean="0">
              <a:solidFill>
                <a:schemeClr val="tx1"/>
              </a:solidFill>
              <a:cs typeface="B Lotus" panose="00000400000000000000" pitchFamily="2" charset="-78"/>
            </a:endParaRPr>
          </a:p>
          <a:p>
            <a:pPr algn="just" rtl="1">
              <a:lnSpc>
                <a:spcPct val="170000"/>
              </a:lnSpc>
            </a:pPr>
            <a:r>
              <a:rPr lang="fa-IR" sz="2000" dirty="0" smtClean="0">
                <a:solidFill>
                  <a:schemeClr val="tx1"/>
                </a:solidFill>
                <a:cs typeface="B Lotus" panose="00000400000000000000" pitchFamily="2" charset="-78"/>
              </a:rPr>
              <a:t> </a:t>
            </a:r>
            <a:endParaRPr lang="en-US" sz="2000" dirty="0">
              <a:solidFill>
                <a:schemeClr val="tx1"/>
              </a:solidFill>
              <a:cs typeface="B Lotus" panose="00000400000000000000" pitchFamily="2" charset="-78"/>
            </a:endParaRPr>
          </a:p>
        </p:txBody>
      </p:sp>
    </p:spTree>
    <p:extLst>
      <p:ext uri="{BB962C8B-B14F-4D97-AF65-F5344CB8AC3E}">
        <p14:creationId xmlns:p14="http://schemas.microsoft.com/office/powerpoint/2010/main" val="2321623934"/>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0" y="0"/>
            <a:ext cx="5246914" cy="863191"/>
          </a:xfrm>
        </p:spPr>
        <p:txBody>
          <a:bodyPr>
            <a:normAutofit/>
          </a:bodyPr>
          <a:lstStyle/>
          <a:p>
            <a:r>
              <a:rPr lang="fa-IR" sz="3600" dirty="0" smtClean="0">
                <a:solidFill>
                  <a:schemeClr val="accent1">
                    <a:lumMod val="50000"/>
                  </a:schemeClr>
                </a:solidFill>
              </a:rPr>
              <a:t>سرقت درجای قطعات </a:t>
            </a:r>
            <a:endParaRPr lang="en-US" sz="3600" dirty="0">
              <a:solidFill>
                <a:schemeClr val="accent1">
                  <a:lumMod val="50000"/>
                </a:schemeClr>
              </a:solidFill>
            </a:endParaRPr>
          </a:p>
        </p:txBody>
      </p:sp>
      <p:sp>
        <p:nvSpPr>
          <p:cNvPr id="3" name="Subtitle 2"/>
          <p:cNvSpPr>
            <a:spLocks noGrp="1"/>
          </p:cNvSpPr>
          <p:nvPr>
            <p:ph type="subTitle" idx="1"/>
          </p:nvPr>
        </p:nvSpPr>
        <p:spPr>
          <a:xfrm>
            <a:off x="352696" y="863191"/>
            <a:ext cx="11325498" cy="5994809"/>
          </a:xfrm>
        </p:spPr>
        <p:txBody>
          <a:bodyPr>
            <a:normAutofit fontScale="92500" lnSpcReduction="10000"/>
          </a:bodyPr>
          <a:lstStyle/>
          <a:p>
            <a:pPr algn="r" rtl="1">
              <a:lnSpc>
                <a:spcPct val="150000"/>
              </a:lnSpc>
            </a:pPr>
            <a:r>
              <a:rPr lang="fa-IR" dirty="0" smtClean="0">
                <a:cs typeface="B Lotus" panose="00000400000000000000" pitchFamily="2" charset="-78"/>
              </a:rPr>
              <a:t>چنانچه لوازم اتومبیل در حال توقف دزدیده شود </a:t>
            </a:r>
            <a:r>
              <a:rPr lang="fa-IR" dirty="0" smtClean="0">
                <a:cs typeface="B Lotus" panose="00000400000000000000" pitchFamily="2" charset="-78"/>
              </a:rPr>
              <a:t>سرقت </a:t>
            </a:r>
            <a:r>
              <a:rPr lang="fa-IR" dirty="0" smtClean="0">
                <a:cs typeface="B Lotus" panose="00000400000000000000" pitchFamily="2" charset="-78"/>
              </a:rPr>
              <a:t>درجای قطعات محسوب میشود و مواردی از جمله : </a:t>
            </a:r>
            <a:endParaRPr lang="fa-IR" dirty="0" smtClean="0">
              <a:cs typeface="B Lotus" panose="00000400000000000000" pitchFamily="2" charset="-78"/>
            </a:endParaRPr>
          </a:p>
          <a:p>
            <a:pPr algn="r" rtl="1">
              <a:lnSpc>
                <a:spcPct val="150000"/>
              </a:lnSpc>
            </a:pPr>
            <a:r>
              <a:rPr lang="fa-IR" dirty="0" smtClean="0">
                <a:cs typeface="B Lotus" panose="00000400000000000000" pitchFamily="2" charset="-78"/>
              </a:rPr>
              <a:t>ضبط </a:t>
            </a:r>
            <a:r>
              <a:rPr lang="fa-IR" dirty="0" smtClean="0">
                <a:cs typeface="B Lotus" panose="00000400000000000000" pitchFamily="2" charset="-78"/>
              </a:rPr>
              <a:t>،باند ،رینگ و لاستیک ، اینه بغل و چراغ ها و</a:t>
            </a:r>
            <a:r>
              <a:rPr lang="fa-IR" dirty="0" smtClean="0">
                <a:cs typeface="B Lotus" panose="00000400000000000000" pitchFamily="2" charset="-78"/>
              </a:rPr>
              <a:t>............. را </a:t>
            </a:r>
            <a:r>
              <a:rPr lang="fa-IR" dirty="0" smtClean="0">
                <a:cs typeface="B Lotus" panose="00000400000000000000" pitchFamily="2" charset="-78"/>
              </a:rPr>
              <a:t>تحت پوشش می دهد</a:t>
            </a:r>
          </a:p>
          <a:p>
            <a:pPr algn="r" rtl="1">
              <a:lnSpc>
                <a:spcPct val="150000"/>
              </a:lnSpc>
            </a:pPr>
            <a:r>
              <a:rPr lang="fa-IR" sz="3000" dirty="0" smtClean="0">
                <a:solidFill>
                  <a:srgbClr val="FF0000"/>
                </a:solidFill>
                <a:cs typeface="B Lotus" panose="00000400000000000000" pitchFamily="2" charset="-78"/>
              </a:rPr>
              <a:t>نکته</a:t>
            </a:r>
            <a:r>
              <a:rPr lang="fa-IR" dirty="0" smtClean="0">
                <a:cs typeface="B Lotus" panose="00000400000000000000" pitchFamily="2" charset="-78"/>
              </a:rPr>
              <a:t> </a:t>
            </a:r>
          </a:p>
          <a:p>
            <a:pPr algn="r" rtl="1">
              <a:lnSpc>
                <a:spcPct val="150000"/>
              </a:lnSpc>
            </a:pPr>
            <a:r>
              <a:rPr lang="fa-IR" dirty="0" smtClean="0">
                <a:cs typeface="B Lotus" panose="00000400000000000000" pitchFamily="2" charset="-78"/>
              </a:rPr>
              <a:t>لوازم ماشین یا فابریک هستند ویا غیر فابریک </a:t>
            </a:r>
          </a:p>
          <a:p>
            <a:pPr algn="r" rtl="1">
              <a:lnSpc>
                <a:spcPct val="150000"/>
              </a:lnSpc>
            </a:pPr>
            <a:r>
              <a:rPr lang="fa-IR" dirty="0" smtClean="0">
                <a:cs typeface="B Lotus" panose="00000400000000000000" pitchFamily="2" charset="-78"/>
              </a:rPr>
              <a:t>در صورت نصب قطعات غیر فابریک حتما درلحظه صدور ارزش آنها را به نماینده اعلام کنید </a:t>
            </a:r>
            <a:r>
              <a:rPr lang="fa-IR" dirty="0" smtClean="0">
                <a:cs typeface="B Lotus" panose="00000400000000000000" pitchFamily="2" charset="-78"/>
              </a:rPr>
              <a:t>.</a:t>
            </a:r>
            <a:endParaRPr lang="fa-IR" dirty="0" smtClean="0">
              <a:cs typeface="B Lotus" panose="00000400000000000000" pitchFamily="2" charset="-78"/>
            </a:endParaRPr>
          </a:p>
          <a:p>
            <a:pPr algn="r" rtl="1">
              <a:lnSpc>
                <a:spcPct val="150000"/>
              </a:lnSpc>
            </a:pPr>
            <a:r>
              <a:rPr lang="fa-IR" sz="2600" dirty="0" smtClean="0">
                <a:solidFill>
                  <a:srgbClr val="FF0000"/>
                </a:solidFill>
                <a:cs typeface="B Lotus" panose="00000400000000000000" pitchFamily="2" charset="-78"/>
              </a:rPr>
              <a:t>نکته</a:t>
            </a:r>
            <a:r>
              <a:rPr lang="fa-IR" dirty="0" smtClean="0">
                <a:cs typeface="B Lotus" panose="00000400000000000000" pitchFamily="2" charset="-78"/>
              </a:rPr>
              <a:t> </a:t>
            </a:r>
          </a:p>
          <a:p>
            <a:pPr algn="r" rtl="1">
              <a:lnSpc>
                <a:spcPct val="150000"/>
              </a:lnSpc>
            </a:pPr>
            <a:r>
              <a:rPr lang="fa-IR" dirty="0" smtClean="0">
                <a:cs typeface="B Lotus" panose="00000400000000000000" pitchFamily="2" charset="-78"/>
              </a:rPr>
              <a:t>ارزش مجموع لوازم وقطعاتی که تحت پوشش قرار میگیرند از 20% کل سرمایه اتومبیل مورد بیمه تجاوز نخواهد کرد </a:t>
            </a:r>
          </a:p>
          <a:p>
            <a:pPr algn="r" rtl="1">
              <a:lnSpc>
                <a:spcPct val="150000"/>
              </a:lnSpc>
            </a:pPr>
            <a:r>
              <a:rPr lang="fa-IR" dirty="0" smtClean="0">
                <a:solidFill>
                  <a:srgbClr val="FF0000"/>
                </a:solidFill>
                <a:cs typeface="B Lotus" panose="00000400000000000000" pitchFamily="2" charset="-78"/>
              </a:rPr>
              <a:t>4- خطرات تبعی ( اسید پاشی مواد شیمیایی رنگ ) </a:t>
            </a:r>
          </a:p>
          <a:p>
            <a:pPr algn="r" rtl="1">
              <a:lnSpc>
                <a:spcPct val="150000"/>
              </a:lnSpc>
            </a:pPr>
            <a:r>
              <a:rPr lang="fa-IR" dirty="0" smtClean="0">
                <a:cs typeface="B Lotus" panose="00000400000000000000" pitchFamily="2" charset="-78"/>
              </a:rPr>
              <a:t>برای </a:t>
            </a:r>
            <a:r>
              <a:rPr lang="fa-IR" dirty="0" smtClean="0">
                <a:cs typeface="B Lotus" panose="00000400000000000000" pitchFamily="2" charset="-78"/>
              </a:rPr>
              <a:t>خودرو </a:t>
            </a:r>
            <a:r>
              <a:rPr lang="fa-IR" dirty="0" smtClean="0">
                <a:cs typeface="B Lotus" panose="00000400000000000000" pitchFamily="2" charset="-78"/>
              </a:rPr>
              <a:t>های گران قیمت پاشیده شدن رنگ مواد اسیدی یا ازبین رفتن رنگ در اثر ریختن روغن میتواند خودرو را با افت قیمت زیادی روبرو کند </a:t>
            </a:r>
          </a:p>
          <a:p>
            <a:pPr algn="r" rtl="1"/>
            <a:endParaRPr lang="en-US" dirty="0"/>
          </a:p>
        </p:txBody>
      </p:sp>
    </p:spTree>
    <p:extLst>
      <p:ext uri="{BB962C8B-B14F-4D97-AF65-F5344CB8AC3E}">
        <p14:creationId xmlns:p14="http://schemas.microsoft.com/office/powerpoint/2010/main" val="124628181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43389" y="98380"/>
            <a:ext cx="3683000" cy="528637"/>
          </a:xfrm>
        </p:spPr>
        <p:txBody>
          <a:bodyPr>
            <a:normAutofit fontScale="90000"/>
          </a:bodyPr>
          <a:lstStyle/>
          <a:p>
            <a:pPr algn="r" rtl="1"/>
            <a:r>
              <a:rPr lang="fa-IR" sz="3200" dirty="0" smtClean="0">
                <a:solidFill>
                  <a:srgbClr val="FF0000"/>
                </a:solidFill>
                <a:cs typeface="B Lotus" panose="00000400000000000000" pitchFamily="2" charset="-78"/>
              </a:rPr>
              <a:t>5- هزینه ایاب و ذهاب </a:t>
            </a:r>
            <a:endParaRPr lang="en-US" sz="3200" dirty="0">
              <a:solidFill>
                <a:srgbClr val="FF0000"/>
              </a:solidFill>
              <a:cs typeface="B Lotus" panose="00000400000000000000" pitchFamily="2" charset="-78"/>
            </a:endParaRPr>
          </a:p>
        </p:txBody>
      </p:sp>
      <p:sp>
        <p:nvSpPr>
          <p:cNvPr id="3" name="Subtitle 2"/>
          <p:cNvSpPr>
            <a:spLocks noGrp="1"/>
          </p:cNvSpPr>
          <p:nvPr>
            <p:ph type="subTitle" idx="1"/>
          </p:nvPr>
        </p:nvSpPr>
        <p:spPr>
          <a:xfrm>
            <a:off x="209007" y="627017"/>
            <a:ext cx="11717382" cy="6230983"/>
          </a:xfrm>
        </p:spPr>
        <p:txBody>
          <a:bodyPr>
            <a:noAutofit/>
          </a:bodyPr>
          <a:lstStyle/>
          <a:p>
            <a:pPr algn="r" rtl="1">
              <a:lnSpc>
                <a:spcPct val="150000"/>
              </a:lnSpc>
            </a:pPr>
            <a:r>
              <a:rPr lang="fa-IR" dirty="0" smtClean="0">
                <a:cs typeface="B Lotus" panose="00000400000000000000" pitchFamily="2" charset="-78"/>
              </a:rPr>
              <a:t>بیمه گذار می تواند با خرید این پوشش در صورتی که به هر یک از دلایل خطرات اصلی به جز سرقت قادر به استفاده از خودرو خود نبود هزینه روزانه ای را در مدت معین برای رفت آمد خود از شرکت بیمه دریافت </a:t>
            </a:r>
            <a:r>
              <a:rPr lang="fa-IR" dirty="0" smtClean="0">
                <a:cs typeface="B Lotus" panose="00000400000000000000" pitchFamily="2" charset="-78"/>
              </a:rPr>
              <a:t>کند. </a:t>
            </a:r>
            <a:endParaRPr lang="fa-IR" dirty="0" smtClean="0">
              <a:cs typeface="B Lotus" panose="00000400000000000000" pitchFamily="2" charset="-78"/>
            </a:endParaRPr>
          </a:p>
          <a:p>
            <a:pPr algn="r" rtl="1">
              <a:lnSpc>
                <a:spcPct val="150000"/>
              </a:lnSpc>
              <a:spcBef>
                <a:spcPts val="600"/>
              </a:spcBef>
            </a:pPr>
            <a:r>
              <a:rPr lang="fa-IR" b="1" dirty="0" smtClean="0">
                <a:solidFill>
                  <a:srgbClr val="FF0000"/>
                </a:solidFill>
                <a:cs typeface="B Lotus" panose="00000400000000000000" pitchFamily="2" charset="-78"/>
              </a:rPr>
              <a:t>6- نوسانات قیمت </a:t>
            </a:r>
          </a:p>
          <a:p>
            <a:pPr algn="r" rtl="1">
              <a:lnSpc>
                <a:spcPct val="150000"/>
              </a:lnSpc>
              <a:spcBef>
                <a:spcPts val="600"/>
              </a:spcBef>
            </a:pPr>
            <a:r>
              <a:rPr lang="fa-IR" dirty="0" smtClean="0">
                <a:cs typeface="B Lotus" panose="00000400000000000000" pitchFamily="2" charset="-78"/>
              </a:rPr>
              <a:t>ماده 10 قانون بیمه ( قائده نسبی ) : در صورت که مالی کمتر ارزش واقعی بیمه شده باشد  بیمه گر در لحظه خسارت فقط به تناسب مبلغ بیمه شده مسئول و متعهد به پرداخت خسارت خواهد بود .</a:t>
            </a:r>
          </a:p>
          <a:p>
            <a:pPr algn="r" rtl="1">
              <a:lnSpc>
                <a:spcPct val="150000"/>
              </a:lnSpc>
              <a:spcBef>
                <a:spcPts val="600"/>
              </a:spcBef>
            </a:pPr>
            <a:r>
              <a:rPr lang="fa-IR" b="1" dirty="0" smtClean="0">
                <a:solidFill>
                  <a:srgbClr val="FF0000"/>
                </a:solidFill>
                <a:cs typeface="B Lotus" panose="00000400000000000000" pitchFamily="2" charset="-78"/>
              </a:rPr>
              <a:t>7- </a:t>
            </a:r>
            <a:r>
              <a:rPr lang="fa-IR" b="1" dirty="0" smtClean="0">
                <a:solidFill>
                  <a:srgbClr val="FF0000"/>
                </a:solidFill>
                <a:cs typeface="B Lotus" panose="00000400000000000000" pitchFamily="2" charset="-78"/>
              </a:rPr>
              <a:t>حذف فرانشیز </a:t>
            </a:r>
          </a:p>
          <a:p>
            <a:pPr algn="r" rtl="1">
              <a:lnSpc>
                <a:spcPct val="150000"/>
              </a:lnSpc>
              <a:spcBef>
                <a:spcPts val="600"/>
              </a:spcBef>
            </a:pPr>
            <a:r>
              <a:rPr lang="fa-IR" dirty="0" smtClean="0">
                <a:cs typeface="B Lotus" panose="00000400000000000000" pitchFamily="2" charset="-78"/>
              </a:rPr>
              <a:t>در بیمه  بدنه با فعال کردن این پوشش میتوان خسارت های به وجود آمده در اثر حوادث را</a:t>
            </a:r>
          </a:p>
          <a:p>
            <a:pPr algn="r" rtl="1">
              <a:lnSpc>
                <a:spcPct val="150000"/>
              </a:lnSpc>
              <a:spcBef>
                <a:spcPts val="600"/>
              </a:spcBef>
            </a:pPr>
            <a:r>
              <a:rPr lang="fa-IR" dirty="0" smtClean="0">
                <a:cs typeface="B Lotus" panose="00000400000000000000" pitchFamily="2" charset="-78"/>
              </a:rPr>
              <a:t>به صورت کامل از شرکت بیمه </a:t>
            </a:r>
            <a:r>
              <a:rPr lang="fa-IR" dirty="0" smtClean="0">
                <a:cs typeface="B Lotus" panose="00000400000000000000" pitchFamily="2" charset="-78"/>
              </a:rPr>
              <a:t>گردریافت </a:t>
            </a:r>
            <a:r>
              <a:rPr lang="fa-IR" dirty="0" smtClean="0">
                <a:cs typeface="B Lotus" panose="00000400000000000000" pitchFamily="2" charset="-78"/>
              </a:rPr>
              <a:t>کرد ( البته در برخی شرکت ها حذف فرانشیز فقط مربوط به خسارت اول </a:t>
            </a:r>
            <a:r>
              <a:rPr lang="fa-IR" dirty="0" smtClean="0">
                <a:cs typeface="B Lotus" panose="00000400000000000000" pitchFamily="2" charset="-78"/>
              </a:rPr>
              <a:t>میباشد</a:t>
            </a:r>
            <a:r>
              <a:rPr lang="fa-IR" dirty="0" smtClean="0">
                <a:cs typeface="B Lotus" panose="00000400000000000000" pitchFamily="2" charset="-78"/>
              </a:rPr>
              <a:t> </a:t>
            </a:r>
            <a:r>
              <a:rPr lang="fa-IR" dirty="0" smtClean="0">
                <a:cs typeface="B Lotus" panose="00000400000000000000" pitchFamily="2" charset="-78"/>
              </a:rPr>
              <a:t>)</a:t>
            </a:r>
          </a:p>
          <a:p>
            <a:pPr algn="r" rtl="1">
              <a:lnSpc>
                <a:spcPct val="150000"/>
              </a:lnSpc>
              <a:spcBef>
                <a:spcPts val="600"/>
              </a:spcBef>
            </a:pPr>
            <a:r>
              <a:rPr lang="fa-IR" dirty="0" smtClean="0">
                <a:solidFill>
                  <a:srgbClr val="FF0000"/>
                </a:solidFill>
                <a:cs typeface="B Lotus" panose="00000400000000000000" pitchFamily="2" charset="-78"/>
              </a:rPr>
              <a:t>نکته</a:t>
            </a:r>
            <a:r>
              <a:rPr lang="fa-IR" dirty="0" smtClean="0">
                <a:cs typeface="B Lotus" panose="00000400000000000000" pitchFamily="2" charset="-78"/>
              </a:rPr>
              <a:t> </a:t>
            </a:r>
          </a:p>
          <a:p>
            <a:pPr algn="r" rtl="1">
              <a:lnSpc>
                <a:spcPct val="150000"/>
              </a:lnSpc>
              <a:spcBef>
                <a:spcPts val="600"/>
              </a:spcBef>
            </a:pPr>
            <a:r>
              <a:rPr lang="fa-IR" dirty="0" smtClean="0">
                <a:cs typeface="B Lotus" panose="00000400000000000000" pitchFamily="2" charset="-78"/>
              </a:rPr>
              <a:t>این پوشش صرفا باپیش شرط یک سال عدم خسارت اعمال میشود </a:t>
            </a:r>
            <a:endParaRPr lang="en-US" dirty="0">
              <a:cs typeface="B Lotus" panose="00000400000000000000" pitchFamily="2" charset="-78"/>
            </a:endParaRPr>
          </a:p>
        </p:txBody>
      </p:sp>
    </p:spTree>
    <p:extLst>
      <p:ext uri="{BB962C8B-B14F-4D97-AF65-F5344CB8AC3E}">
        <p14:creationId xmlns:p14="http://schemas.microsoft.com/office/powerpoint/2010/main" val="757521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down)">
                                      <p:cBhvr>
                                        <p:cTn id="24" dur="500"/>
                                        <p:tgtEl>
                                          <p:spTgt spid="3">
                                            <p:txEl>
                                              <p:pRg st="3" end="3"/>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down)">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barn(inVertical)">
                                      <p:cBhvr>
                                        <p:cTn id="35" dur="500"/>
                                        <p:tgtEl>
                                          <p:spTgt spid="3">
                                            <p:txEl>
                                              <p:pRg st="6" end="6"/>
                                            </p:txEl>
                                          </p:spTgt>
                                        </p:tgtEl>
                                      </p:cBhvr>
                                    </p:animEffect>
                                  </p:childTnLst>
                                </p:cTn>
                              </p:par>
                              <p:par>
                                <p:cTn id="36" presetID="16" presetClass="entr" presetSubtype="21"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barn(inVertical)">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3255" y="0"/>
            <a:ext cx="8966200" cy="2917734"/>
          </a:xfrm>
        </p:spPr>
        <p:txBody>
          <a:bodyPr>
            <a:normAutofit/>
          </a:bodyPr>
          <a:lstStyle/>
          <a:p>
            <a:pPr algn="r" rtl="1"/>
            <a:r>
              <a:rPr lang="fa-IR" sz="3600" dirty="0" smtClean="0">
                <a:solidFill>
                  <a:srgbClr val="FF0000"/>
                </a:solidFill>
                <a:cs typeface="B Lotus" panose="00000400000000000000" pitchFamily="2" charset="-78"/>
              </a:rPr>
              <a:t>نکته</a:t>
            </a:r>
            <a:r>
              <a:rPr lang="fa-IR" sz="3600" dirty="0" smtClean="0">
                <a:cs typeface="B Lotus" panose="00000400000000000000" pitchFamily="2" charset="-78"/>
              </a:rPr>
              <a:t> </a:t>
            </a:r>
            <a:r>
              <a:rPr lang="fa-IR" sz="2200" dirty="0" smtClean="0">
                <a:cs typeface="B Lotus" panose="00000400000000000000" pitchFamily="2" charset="-78"/>
              </a:rPr>
              <a:t/>
            </a:r>
            <a:br>
              <a:rPr lang="fa-IR" sz="2200" dirty="0" smtClean="0">
                <a:cs typeface="B Lotus" panose="00000400000000000000" pitchFamily="2" charset="-78"/>
              </a:rPr>
            </a:br>
            <a:r>
              <a:rPr lang="fa-IR" sz="2200" dirty="0" smtClean="0">
                <a:cs typeface="B Lotus" panose="00000400000000000000" pitchFamily="2" charset="-78"/>
              </a:rPr>
              <a:t>این پوشش شامل پوشش ها ی اضافی سرقت کلی و جزئی و خسارت کلی نمی باشد </a:t>
            </a:r>
            <a:br>
              <a:rPr lang="fa-IR" sz="2200" dirty="0" smtClean="0">
                <a:cs typeface="B Lotus" panose="00000400000000000000" pitchFamily="2" charset="-78"/>
              </a:rPr>
            </a:br>
            <a:r>
              <a:rPr lang="fa-IR" sz="3600" dirty="0" smtClean="0">
                <a:solidFill>
                  <a:srgbClr val="FF0000"/>
                </a:solidFill>
                <a:cs typeface="B Lotus" panose="00000400000000000000" pitchFamily="2" charset="-78"/>
              </a:rPr>
              <a:t>نکته</a:t>
            </a:r>
            <a:r>
              <a:rPr lang="fa-IR" sz="3600" dirty="0" smtClean="0">
                <a:cs typeface="B Lotus" panose="00000400000000000000" pitchFamily="2" charset="-78"/>
              </a:rPr>
              <a:t> </a:t>
            </a:r>
            <a:r>
              <a:rPr lang="fa-IR" sz="2200" dirty="0" smtClean="0">
                <a:cs typeface="B Lotus" panose="00000400000000000000" pitchFamily="2" charset="-78"/>
              </a:rPr>
              <a:t/>
            </a:r>
            <a:br>
              <a:rPr lang="fa-IR" sz="2200" dirty="0" smtClean="0">
                <a:cs typeface="B Lotus" panose="00000400000000000000" pitchFamily="2" charset="-78"/>
              </a:rPr>
            </a:br>
            <a:r>
              <a:rPr lang="fa-IR" sz="2200" dirty="0" smtClean="0">
                <a:cs typeface="B Lotus" panose="00000400000000000000" pitchFamily="2" charset="-78"/>
              </a:rPr>
              <a:t>فرانشیز سرقت کلی 20% می باشد</a:t>
            </a:r>
            <a:br>
              <a:rPr lang="fa-IR" sz="2200" dirty="0" smtClean="0">
                <a:cs typeface="B Lotus" panose="00000400000000000000" pitchFamily="2" charset="-78"/>
              </a:rPr>
            </a:br>
            <a:r>
              <a:rPr lang="fa-IR" sz="3600" dirty="0" smtClean="0">
                <a:solidFill>
                  <a:srgbClr val="FF0000"/>
                </a:solidFill>
                <a:cs typeface="B Lotus" panose="00000400000000000000" pitchFamily="2" charset="-78"/>
              </a:rPr>
              <a:t>نکته</a:t>
            </a:r>
            <a:r>
              <a:rPr lang="fa-IR" sz="4400" dirty="0" smtClean="0">
                <a:solidFill>
                  <a:srgbClr val="FF0000"/>
                </a:solidFill>
                <a:cs typeface="B Lotus" panose="00000400000000000000" pitchFamily="2" charset="-78"/>
              </a:rPr>
              <a:t> </a:t>
            </a:r>
            <a:r>
              <a:rPr lang="fa-IR" sz="2200" dirty="0" smtClean="0">
                <a:cs typeface="B Lotus" panose="00000400000000000000" pitchFamily="2" charset="-78"/>
              </a:rPr>
              <a:t/>
            </a:r>
            <a:br>
              <a:rPr lang="fa-IR" sz="2200" dirty="0" smtClean="0">
                <a:cs typeface="B Lotus" panose="00000400000000000000" pitchFamily="2" charset="-78"/>
              </a:rPr>
            </a:br>
            <a:r>
              <a:rPr lang="fa-IR" sz="2200" dirty="0" smtClean="0">
                <a:cs typeface="B Lotus" panose="00000400000000000000" pitchFamily="2" charset="-78"/>
              </a:rPr>
              <a:t>فرانشیز درخسارت اول 10% -خسارت دوم 20% - خسارت سوم 30% </a:t>
            </a:r>
            <a:br>
              <a:rPr lang="fa-IR" sz="2200" dirty="0" smtClean="0">
                <a:cs typeface="B Lotus" panose="00000400000000000000" pitchFamily="2" charset="-78"/>
              </a:rPr>
            </a:br>
            <a:endParaRPr lang="en-US" sz="2200" dirty="0">
              <a:cs typeface="B Lotus" panose="00000400000000000000" pitchFamily="2" charset="-78"/>
            </a:endParaRPr>
          </a:p>
        </p:txBody>
      </p:sp>
      <p:sp>
        <p:nvSpPr>
          <p:cNvPr id="3" name="Subtitle 2"/>
          <p:cNvSpPr>
            <a:spLocks noGrp="1"/>
          </p:cNvSpPr>
          <p:nvPr>
            <p:ph type="subTitle" idx="1"/>
          </p:nvPr>
        </p:nvSpPr>
        <p:spPr>
          <a:xfrm>
            <a:off x="952500" y="2917734"/>
            <a:ext cx="10744200" cy="3940266"/>
          </a:xfrm>
        </p:spPr>
        <p:txBody>
          <a:bodyPr>
            <a:normAutofit/>
          </a:bodyPr>
          <a:lstStyle/>
          <a:p>
            <a:pPr algn="r" rtl="1"/>
            <a:r>
              <a:rPr lang="fa-IR" b="1" dirty="0" smtClean="0">
                <a:solidFill>
                  <a:srgbClr val="FF0000"/>
                </a:solidFill>
                <a:cs typeface="B Mitra" panose="00000400000000000000" pitchFamily="2" charset="-78"/>
              </a:rPr>
              <a:t>8-حذف استهلاک </a:t>
            </a:r>
          </a:p>
          <a:p>
            <a:endParaRPr lang="fa-IR" dirty="0" smtClean="0"/>
          </a:p>
          <a:p>
            <a:pPr algn="r"/>
            <a:r>
              <a:rPr lang="fa-IR" dirty="0" smtClean="0"/>
              <a:t>طبق اصل غرامت بیمه گر باید خسارت وارده را جبران نماید نه اینکه بیمه گذار از آن خسارت متنفع گردد</a:t>
            </a:r>
          </a:p>
          <a:p>
            <a:pPr algn="r"/>
            <a:endParaRPr lang="fa-IR" dirty="0" smtClean="0"/>
          </a:p>
          <a:p>
            <a:pPr algn="r"/>
            <a:r>
              <a:rPr lang="fa-IR" dirty="0" smtClean="0"/>
              <a:t> پس برای خودروها  تولید 5 سال به بالادر خسارت های جزئی برای قطعات تعویضی به جز شیشه ها و </a:t>
            </a:r>
          </a:p>
          <a:p>
            <a:pPr algn="r"/>
            <a:endParaRPr lang="fa-IR" dirty="0" smtClean="0"/>
          </a:p>
          <a:p>
            <a:pPr algn="r"/>
            <a:r>
              <a:rPr lang="fa-IR" dirty="0" smtClean="0"/>
              <a:t>شیشه چراغ ها استهلاک کسر خواهد شد.</a:t>
            </a:r>
          </a:p>
          <a:p>
            <a:pPr algn="r"/>
            <a:r>
              <a:rPr lang="fa-IR" dirty="0" smtClean="0"/>
              <a:t> </a:t>
            </a:r>
          </a:p>
        </p:txBody>
      </p:sp>
    </p:spTree>
    <p:extLst>
      <p:ext uri="{BB962C8B-B14F-4D97-AF65-F5344CB8AC3E}">
        <p14:creationId xmlns:p14="http://schemas.microsoft.com/office/powerpoint/2010/main" val="2304104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2000"/>
                                        <p:tgtEl>
                                          <p:spTgt spid="3">
                                            <p:txEl>
                                              <p:pRg st="0" end="0"/>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circle(in)">
                                      <p:cBhvr>
                                        <p:cTn id="16" dur="2000"/>
                                        <p:tgtEl>
                                          <p:spTgt spid="3">
                                            <p:txEl>
                                              <p:pRg st="2" end="2"/>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circle(in)">
                                      <p:cBhvr>
                                        <p:cTn id="22" dur="2000"/>
                                        <p:tgtEl>
                                          <p:spTgt spid="3">
                                            <p:txEl>
                                              <p:pRg st="6" end="6"/>
                                            </p:txEl>
                                          </p:spTgt>
                                        </p:tgtEl>
                                      </p:cBhvr>
                                    </p:animEffect>
                                  </p:childTnLst>
                                </p:cTn>
                              </p:par>
                              <p:par>
                                <p:cTn id="23" presetID="6" presetClass="entr" presetSubtype="16"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circle(in)">
                                      <p:cBhvr>
                                        <p:cTn id="25"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3699" y="0"/>
            <a:ext cx="9478917" cy="4864100"/>
          </a:xfrm>
        </p:spPr>
        <p:txBody>
          <a:bodyPr>
            <a:normAutofit fontScale="90000"/>
          </a:bodyPr>
          <a:lstStyle/>
          <a:p>
            <a:pPr algn="r" rtl="1"/>
            <a:r>
              <a:rPr lang="fa-IR" sz="3100" b="1" dirty="0" smtClean="0">
                <a:solidFill>
                  <a:srgbClr val="FF0000"/>
                </a:solidFill>
                <a:cs typeface="B Koodak" panose="00000700000000000000" pitchFamily="2" charset="-78"/>
              </a:rPr>
              <a:t>انواع تخفیفات دربیمه بدنه</a:t>
            </a:r>
            <a:r>
              <a:rPr lang="fa-IR" sz="3100" b="1" dirty="0" smtClean="0">
                <a:solidFill>
                  <a:srgbClr val="FF0000"/>
                </a:solidFill>
              </a:rPr>
              <a:t/>
            </a:r>
            <a:br>
              <a:rPr lang="fa-IR" sz="3100" b="1" dirty="0" smtClean="0">
                <a:solidFill>
                  <a:srgbClr val="FF0000"/>
                </a:solidFill>
              </a:rPr>
            </a:br>
            <a:r>
              <a:rPr lang="fa-IR" sz="3100" b="1" dirty="0" smtClean="0">
                <a:solidFill>
                  <a:srgbClr val="FF0000"/>
                </a:solidFill>
              </a:rPr>
              <a:t> </a:t>
            </a:r>
            <a:r>
              <a:rPr lang="fa-IR" dirty="0" smtClean="0"/>
              <a:t/>
            </a:r>
            <a:br>
              <a:rPr lang="fa-IR" dirty="0" smtClean="0"/>
            </a:br>
            <a:r>
              <a:rPr lang="fa-IR" sz="2700" dirty="0" smtClean="0"/>
              <a:t>1</a:t>
            </a:r>
            <a:r>
              <a:rPr lang="fa-IR" sz="2700" dirty="0" smtClean="0">
                <a:cs typeface="B Lotus" panose="00000400000000000000" pitchFamily="2" charset="-78"/>
              </a:rPr>
              <a:t>- </a:t>
            </a:r>
            <a:r>
              <a:rPr lang="fa-IR" sz="2700" dirty="0" smtClean="0">
                <a:solidFill>
                  <a:srgbClr val="FF0000"/>
                </a:solidFill>
                <a:cs typeface="B Lotus" panose="00000400000000000000" pitchFamily="2" charset="-78"/>
              </a:rPr>
              <a:t>تخفیف عدم خسارت </a:t>
            </a:r>
            <a:r>
              <a:rPr lang="fa-IR" sz="3100" dirty="0" smtClean="0">
                <a:cs typeface="B Lotus" panose="00000400000000000000" pitchFamily="2" charset="-78"/>
              </a:rPr>
              <a:t/>
            </a:r>
            <a:br>
              <a:rPr lang="fa-IR" sz="3100" dirty="0" smtClean="0">
                <a:cs typeface="B Lotus" panose="00000400000000000000" pitchFamily="2" charset="-78"/>
              </a:rPr>
            </a:br>
            <a:r>
              <a:rPr lang="fa-IR" sz="3100" dirty="0" smtClean="0">
                <a:cs typeface="B Lotus" panose="00000400000000000000" pitchFamily="2" charset="-78"/>
              </a:rPr>
              <a:t/>
            </a:r>
            <a:br>
              <a:rPr lang="fa-IR" sz="3100" dirty="0" smtClean="0">
                <a:cs typeface="B Lotus" panose="00000400000000000000" pitchFamily="2" charset="-78"/>
              </a:rPr>
            </a:br>
            <a:r>
              <a:rPr lang="fa-IR" sz="3100" dirty="0" smtClean="0">
                <a:cs typeface="B Lotus" panose="00000400000000000000" pitchFamily="2" charset="-78"/>
              </a:rPr>
              <a:t>یک سال              25% </a:t>
            </a:r>
            <a:br>
              <a:rPr lang="fa-IR" sz="3100" dirty="0" smtClean="0">
                <a:cs typeface="B Lotus" panose="00000400000000000000" pitchFamily="2" charset="-78"/>
              </a:rPr>
            </a:br>
            <a:r>
              <a:rPr lang="fa-IR" sz="3100" dirty="0" smtClean="0">
                <a:cs typeface="B Lotus" panose="00000400000000000000" pitchFamily="2" charset="-78"/>
              </a:rPr>
              <a:t/>
            </a:r>
            <a:br>
              <a:rPr lang="fa-IR" sz="3100" dirty="0" smtClean="0">
                <a:cs typeface="B Lotus" panose="00000400000000000000" pitchFamily="2" charset="-78"/>
              </a:rPr>
            </a:br>
            <a:r>
              <a:rPr lang="fa-IR" sz="3100" dirty="0" smtClean="0">
                <a:cs typeface="B Lotus" panose="00000400000000000000" pitchFamily="2" charset="-78"/>
              </a:rPr>
              <a:t>دوسال                 35% </a:t>
            </a:r>
            <a:br>
              <a:rPr lang="fa-IR" sz="3100" dirty="0" smtClean="0">
                <a:cs typeface="B Lotus" panose="00000400000000000000" pitchFamily="2" charset="-78"/>
              </a:rPr>
            </a:br>
            <a:r>
              <a:rPr lang="fa-IR" sz="3100" dirty="0" smtClean="0">
                <a:cs typeface="B Lotus" panose="00000400000000000000" pitchFamily="2" charset="-78"/>
              </a:rPr>
              <a:t/>
            </a:r>
            <a:br>
              <a:rPr lang="fa-IR" sz="3100" dirty="0" smtClean="0">
                <a:cs typeface="B Lotus" panose="00000400000000000000" pitchFamily="2" charset="-78"/>
              </a:rPr>
            </a:br>
            <a:r>
              <a:rPr lang="fa-IR" sz="3100" dirty="0" smtClean="0">
                <a:cs typeface="B Lotus" panose="00000400000000000000" pitchFamily="2" charset="-78"/>
              </a:rPr>
              <a:t>سه سال               45% </a:t>
            </a:r>
            <a:br>
              <a:rPr lang="fa-IR" sz="3100" dirty="0" smtClean="0">
                <a:cs typeface="B Lotus" panose="00000400000000000000" pitchFamily="2" charset="-78"/>
              </a:rPr>
            </a:br>
            <a:r>
              <a:rPr lang="fa-IR" sz="3100" dirty="0" smtClean="0">
                <a:cs typeface="B Lotus" panose="00000400000000000000" pitchFamily="2" charset="-78"/>
              </a:rPr>
              <a:t/>
            </a:r>
            <a:br>
              <a:rPr lang="fa-IR" sz="3100" dirty="0" smtClean="0">
                <a:cs typeface="B Lotus" panose="00000400000000000000" pitchFamily="2" charset="-78"/>
              </a:rPr>
            </a:br>
            <a:r>
              <a:rPr lang="fa-IR" sz="3100" dirty="0" smtClean="0">
                <a:cs typeface="B Lotus" panose="00000400000000000000" pitchFamily="2" charset="-78"/>
              </a:rPr>
              <a:t>چهارسال و بیشتر   60%</a:t>
            </a:r>
            <a:br>
              <a:rPr lang="fa-IR" sz="3100" dirty="0" smtClean="0">
                <a:cs typeface="B Lotus" panose="00000400000000000000" pitchFamily="2" charset="-78"/>
              </a:rPr>
            </a:br>
            <a:endParaRPr lang="en-US" sz="3100" dirty="0">
              <a:cs typeface="B Lotus" panose="00000400000000000000" pitchFamily="2" charset="-78"/>
            </a:endParaRPr>
          </a:p>
        </p:txBody>
      </p:sp>
      <p:sp>
        <p:nvSpPr>
          <p:cNvPr id="3" name="Content Placeholder 2"/>
          <p:cNvSpPr>
            <a:spLocks noGrp="1"/>
          </p:cNvSpPr>
          <p:nvPr>
            <p:ph idx="1"/>
          </p:nvPr>
        </p:nvSpPr>
        <p:spPr>
          <a:xfrm>
            <a:off x="1045029" y="4611189"/>
            <a:ext cx="10097587" cy="1784849"/>
          </a:xfrm>
        </p:spPr>
        <p:txBody>
          <a:bodyPr/>
          <a:lstStyle/>
          <a:p>
            <a:pPr algn="r" rtl="1"/>
            <a:r>
              <a:rPr lang="fa-IR" b="1" dirty="0" smtClean="0">
                <a:cs typeface="B Lotus" panose="00000400000000000000" pitchFamily="2" charset="-78"/>
              </a:rPr>
              <a:t>2- </a:t>
            </a:r>
            <a:r>
              <a:rPr lang="fa-IR" dirty="0" smtClean="0">
                <a:solidFill>
                  <a:srgbClr val="FF0000"/>
                </a:solidFill>
                <a:cs typeface="B Lotus" panose="00000400000000000000" pitchFamily="2" charset="-78"/>
              </a:rPr>
              <a:t>تخفیف خودرو صفر</a:t>
            </a:r>
          </a:p>
          <a:p>
            <a:pPr algn="r" rtl="1"/>
            <a:r>
              <a:rPr lang="fa-IR" dirty="0" smtClean="0">
                <a:cs typeface="B Lotus" panose="00000400000000000000" pitchFamily="2" charset="-78"/>
              </a:rPr>
              <a:t>شرکت های بیمه برای خورو های صفر تخفیف اعمال میکنند که میزان آن 30% </a:t>
            </a:r>
            <a:r>
              <a:rPr lang="fa-IR" dirty="0" smtClean="0">
                <a:cs typeface="B Lotus" panose="00000400000000000000" pitchFamily="2" charset="-78"/>
              </a:rPr>
              <a:t>می باشد</a:t>
            </a:r>
            <a:endParaRPr lang="fa-IR" dirty="0" smtClean="0">
              <a:cs typeface="B Lotus" panose="00000400000000000000" pitchFamily="2" charset="-78"/>
            </a:endParaRPr>
          </a:p>
          <a:p>
            <a:pPr algn="r" rtl="1"/>
            <a:endParaRPr lang="en-US" dirty="0"/>
          </a:p>
        </p:txBody>
      </p:sp>
    </p:spTree>
    <p:extLst>
      <p:ext uri="{BB962C8B-B14F-4D97-AF65-F5344CB8AC3E}">
        <p14:creationId xmlns:p14="http://schemas.microsoft.com/office/powerpoint/2010/main" val="396058085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363</TotalTime>
  <Words>1159</Words>
  <Application>Microsoft Office PowerPoint</Application>
  <PresentationFormat>Widescreen</PresentationFormat>
  <Paragraphs>117</Paragraphs>
  <Slides>17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Arial Black</vt:lpstr>
      <vt:lpstr>Arial Rounded MT Bold</vt:lpstr>
      <vt:lpstr>B Koodak</vt:lpstr>
      <vt:lpstr>B Lotus</vt:lpstr>
      <vt:lpstr>B Mitra</vt:lpstr>
      <vt:lpstr>Calibri</vt:lpstr>
      <vt:lpstr>Calibri Light</vt:lpstr>
      <vt:lpstr>Times New Roman</vt:lpstr>
      <vt:lpstr>Office Theme</vt:lpstr>
      <vt:lpstr>گروه آموزشی مشاوران نسل آینده   تقدیم می کند </vt:lpstr>
      <vt:lpstr>بیمه های بازرگانی   اشخاص : تکمیل درمان- حوادث انفرادی- عمر و پس انداز و..............   زیان</vt:lpstr>
      <vt:lpstr>ماهیت بیمه بدنه </vt:lpstr>
      <vt:lpstr>پوشش های اصلی </vt:lpstr>
      <vt:lpstr>پوشش های اضافی یا کلوزهای بیمه نامه </vt:lpstr>
      <vt:lpstr>سرقت درجای قطعات </vt:lpstr>
      <vt:lpstr>5- هزینه ایاب و ذهاب </vt:lpstr>
      <vt:lpstr>نکته  این پوشش شامل پوشش ها ی اضافی سرقت کلی و جزئی و خسارت کلی نمی باشد  نکته  فرانشیز سرقت کلی 20% می باشد نکته  فرانشیز درخسارت اول 10% -خسارت دوم 20% - خسارت سوم 30%  </vt:lpstr>
      <vt:lpstr>انواع تخفیفات دربیمه بدنه   1- تخفیف عدم خسارت   یک سال              25%   دوسال                 35%   سه سال               45%   چهارسال و بیشتر   60% </vt:lpstr>
      <vt:lpstr>3- تخفیف پرداخت نقدی   4- تخفیف براساس عدم خسارت شخص ثالث   شرکت های بیمه برای رانندگان کم خطر این تخفیف ویژه را در نظر می گیرند  5- تخفیف براساس ارزش خودرو  6- تخفیف برای دارندگان بیمه عمر  7-  تخفیف توافقی  </vt:lpstr>
      <vt:lpstr>PowerPoint Presentation</vt:lpstr>
      <vt:lpstr>PowerPoint Presentation</vt:lpstr>
      <vt:lpstr>نکته اصل جانشینی یکی از اصول مهم در بیمه می باشد  به بیمه گر این حق را اعطا نموده تا پس ازپرداخت خسارت قائم مقام بیمه گذار باشد و مجاز است نسبت به ریکاوری خسارت پرداخت شده از شخص مقصر حادثه اقدام نماید . </vt:lpstr>
      <vt:lpstr>PowerPoint Presentation</vt:lpstr>
      <vt:lpstr>اصل حسن نیت </vt:lpstr>
      <vt:lpstr>مدیریت ریسک  شامل فرایندی است که طی آن ،با انتخاب تکنیک های مناسب برای برخورد با ریسک های خالص که شامل بیمه نیز میشود درگیر است و شامل : ارزیابی ریسک  کنترل ریسک  تامین مالی ریسک و اجرای روشهای مقابله با ریسک می باشد  </vt:lpstr>
      <vt:lpstr>الحاقیه  ورقه ای است که بعد از صدور بیمه نامه ممکن است توسط بیمه گر صادر گردد چنانچه بعد از صدور بیمه نامه بیمه گذار درخواست تغییراتی در بیمه بنماید این تغییرات توسط اوراق الحاقی انجام می گیرد.</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گروه آموزشی مشاوران نسل آینده  تقدیم می کند</dc:title>
  <dc:creator>SAFFAR</dc:creator>
  <cp:lastModifiedBy>SAFFAR</cp:lastModifiedBy>
  <cp:revision>40</cp:revision>
  <dcterms:created xsi:type="dcterms:W3CDTF">2025-10-28T16:15:32Z</dcterms:created>
  <dcterms:modified xsi:type="dcterms:W3CDTF">2025-10-29T07:39:52Z</dcterms:modified>
</cp:coreProperties>
</file>